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dna-helix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dna-helix/index.html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dna-helix/index.html?unzip=1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dna-helix/index.html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7171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DNA双螺旋-基因台/ppt-assets/c-helix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5120640" cy="5143500"/>
          </a:xfrm>
          <a:prstGeom prst="rect">
            <a:avLst/>
          </a:prstGeom>
          <a:solidFill>
            <a:srgbClr val="04100E">
              <a:alpha val="82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13716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spc="300" kern="0" dirty="0">
                <a:solidFill>
                  <a:srgbClr val="8FE6D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招牌课 · WebGL 真 3D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11480" y="1828800"/>
            <a:ext cx="47548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400" b="1" spc="3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DNA 双螺旋</a:t>
            </a:r>
            <a:endParaRPr lang="en-US" sz="4400" dirty="0"/>
          </a:p>
        </p:txBody>
      </p:sp>
      <p:sp>
        <p:nvSpPr>
          <p:cNvPr id="6" name="Text 3"/>
          <p:cNvSpPr/>
          <p:nvPr/>
        </p:nvSpPr>
        <p:spPr>
          <a:xfrm>
            <a:off x="457200" y="2971800"/>
            <a:ext cx="4572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i="1" dirty="0">
                <a:solidFill>
                  <a:srgbClr val="CFED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两条链 · 四种碱基 · 互补配对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457200" y="3657600"/>
            <a:ext cx="2011680" cy="365760"/>
          </a:xfrm>
          <a:prstGeom prst="roundRect">
            <a:avLst>
              <a:gd name="adj" fmla="val 12500"/>
            </a:avLst>
          </a:prstGeom>
          <a:solidFill>
            <a:srgbClr val="2C9A78"/>
          </a:solidFill>
          <a:ln/>
        </p:spPr>
      </p:sp>
      <p:sp>
        <p:nvSpPr>
          <p:cNvPr id="8" name="Text 5"/>
          <p:cNvSpPr/>
          <p:nvPr/>
        </p:nvSpPr>
        <p:spPr>
          <a:xfrm>
            <a:off x="457200" y="3648456"/>
            <a:ext cx="20116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打开基因台</a:t>
            </a:r>
            <a:endParaRPr lang="en-US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3F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493776" cy="292608"/>
          </a:xfrm>
          <a:prstGeom prst="rect">
            <a:avLst/>
          </a:prstGeom>
          <a:solidFill>
            <a:srgbClr val="0C262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49377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100" kern="0" dirty="0">
                <a:solidFill>
                  <a:srgbClr val="EAF6F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导入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0C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遗传物质长什么样?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C9A78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2FAE9C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C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想一想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8C8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父母把性状传给子代,靠的是 DNA。它的结构究竟是什么样的?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2C9A78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C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今天学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8C8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认识 &lt;b&gt;DNA 的双螺旋结构&lt;/b&gt;与&lt;b&gt;碱基互补配对&lt;/b&gt;原则。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D99A2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C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怎么学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8C8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 3D 基因台里&lt;b&gt;绕看结构 → 点看碱基配对 → 解旋&lt;/b&gt;,看得见、转得动。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8C8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DNA 双螺旋 · WebGL 真 3D · 人教版生物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D6E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3F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709928" cy="292608"/>
          </a:xfrm>
          <a:prstGeom prst="rect">
            <a:avLst/>
          </a:prstGeom>
          <a:solidFill>
            <a:srgbClr val="0C262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7099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100" kern="0" dirty="0">
                <a:solidFill>
                  <a:srgbClr val="EAF6F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绕看结构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0C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骨架在外,碱基在内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C9A78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2C9A78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C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拖动旋转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8C8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任意角度看双螺旋的立体结构。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2FAE9C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C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看骨架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8C8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外侧磷酸+脱氧核糖,反向平行盘绕。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D99A2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C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看碱基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8C8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内侧成对碱基,四种颜色区分。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07171E"/>
          </a:solidFill>
          <a:ln w="12700">
            <a:solidFill>
              <a:srgbClr val="C5E4D8"/>
            </a:solidFill>
            <a:prstDash val="solid"/>
          </a:ln>
          <a:effectLst>
            <a:outerShdw sx="100000" sy="100000" kx="0" ky="0" algn="bl" rotWithShape="0" blurRad="152400" dist="38100" dir="5400000">
              <a:srgbClr val="6a8c84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DNA双螺旋-基因台/ppt-assets/c-helix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1188720" cy="274320"/>
          </a:xfrm>
          <a:prstGeom prst="rect">
            <a:avLst/>
          </a:prstGeom>
          <a:solidFill>
            <a:srgbClr val="0C2620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11887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AF6F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DNA 双螺旋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627632" cy="365760"/>
          </a:xfrm>
          <a:prstGeom prst="roundRect">
            <a:avLst>
              <a:gd name="adj" fmla="val 12500"/>
            </a:avLst>
          </a:prstGeom>
          <a:solidFill>
            <a:srgbClr val="2C9A78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62763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基因台 · 全貌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8C8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DNA 双螺旋 · WebGL 真 3D · 人教版生物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D6E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3F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88720" cy="292608"/>
          </a:xfrm>
          <a:prstGeom prst="rect">
            <a:avLst/>
          </a:prstGeom>
          <a:solidFill>
            <a:srgbClr val="0C262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8872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100" kern="0" dirty="0">
                <a:solidFill>
                  <a:srgbClr val="EAF6F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碱基互补配对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0C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A—T · G—C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C9A78"/>
          </a:solidFill>
          <a:ln/>
        </p:spPr>
      </p:sp>
      <p:sp>
        <p:nvSpPr>
          <p:cNvPr id="6" name="Shape 4"/>
          <p:cNvSpPr/>
          <p:nvPr/>
        </p:nvSpPr>
        <p:spPr>
          <a:xfrm>
            <a:off x="1097280" y="1783080"/>
            <a:ext cx="3108960" cy="1828800"/>
          </a:xfrm>
          <a:prstGeom prst="roundRect">
            <a:avLst>
              <a:gd name="adj" fmla="val 6000"/>
            </a:avLst>
          </a:prstGeom>
          <a:solidFill>
            <a:srgbClr val="F3FBF7"/>
          </a:solidFill>
          <a:ln w="20320">
            <a:solidFill>
              <a:srgbClr val="E0588A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1097280" y="1783080"/>
            <a:ext cx="3108960" cy="91440"/>
          </a:xfrm>
          <a:prstGeom prst="rect">
            <a:avLst/>
          </a:prstGeom>
          <a:solidFill>
            <a:srgbClr val="E0588A"/>
          </a:solidFill>
          <a:ln/>
        </p:spPr>
      </p:sp>
      <p:sp>
        <p:nvSpPr>
          <p:cNvPr id="8" name="Text 6"/>
          <p:cNvSpPr/>
          <p:nvPr/>
        </p:nvSpPr>
        <p:spPr>
          <a:xfrm>
            <a:off x="1097280" y="2011680"/>
            <a:ext cx="31089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E0588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— T</a:t>
            </a:r>
            <a:endParaRPr lang="en-US" sz="3000" dirty="0"/>
          </a:p>
        </p:txBody>
      </p:sp>
      <p:sp>
        <p:nvSpPr>
          <p:cNvPr id="9" name="Text 7"/>
          <p:cNvSpPr/>
          <p:nvPr/>
        </p:nvSpPr>
        <p:spPr>
          <a:xfrm>
            <a:off x="1097280" y="2697480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C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腺嘌呤 — 胸腺嘧啶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097280" y="3127248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6A8C8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2 个氢键</a:t>
            </a:r>
            <a:endParaRPr lang="en-US" sz="1300" dirty="0"/>
          </a:p>
        </p:txBody>
      </p:sp>
      <p:sp>
        <p:nvSpPr>
          <p:cNvPr id="11" name="Shape 9"/>
          <p:cNvSpPr/>
          <p:nvPr/>
        </p:nvSpPr>
        <p:spPr>
          <a:xfrm>
            <a:off x="4937760" y="1783080"/>
            <a:ext cx="3108960" cy="1828800"/>
          </a:xfrm>
          <a:prstGeom prst="roundRect">
            <a:avLst>
              <a:gd name="adj" fmla="val 6000"/>
            </a:avLst>
          </a:prstGeom>
          <a:solidFill>
            <a:srgbClr val="F3FBF7"/>
          </a:solidFill>
          <a:ln w="20320">
            <a:solidFill>
              <a:srgbClr val="3FAE7A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4937760" y="1783080"/>
            <a:ext cx="3108960" cy="91440"/>
          </a:xfrm>
          <a:prstGeom prst="rect">
            <a:avLst/>
          </a:prstGeom>
          <a:solidFill>
            <a:srgbClr val="3FAE7A"/>
          </a:solidFill>
          <a:ln/>
        </p:spPr>
      </p:sp>
      <p:sp>
        <p:nvSpPr>
          <p:cNvPr id="13" name="Text 11"/>
          <p:cNvSpPr/>
          <p:nvPr/>
        </p:nvSpPr>
        <p:spPr>
          <a:xfrm>
            <a:off x="4937760" y="2011680"/>
            <a:ext cx="31089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3FAE7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 — C</a:t>
            </a:r>
            <a:endParaRPr lang="en-US" sz="3000" dirty="0"/>
          </a:p>
        </p:txBody>
      </p:sp>
      <p:sp>
        <p:nvSpPr>
          <p:cNvPr id="14" name="Text 12"/>
          <p:cNvSpPr/>
          <p:nvPr/>
        </p:nvSpPr>
        <p:spPr>
          <a:xfrm>
            <a:off x="4937760" y="2697480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C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鸟嘌呤 — 胞嘧啶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4937760" y="3127248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6A8C8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3 个氢键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457200" y="402336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D6E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碱基互补配对原则:A 只与 T、G 只与 C 配对 —— 所以知道一条链,就能推出另一条链。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8C8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DNA 双螺旋 · WebGL 真 3D · 人教版生物</a:t>
            </a:r>
            <a:endParaRPr lang="en-US" sz="850" dirty="0"/>
          </a:p>
        </p:txBody>
      </p:sp>
      <p:sp>
        <p:nvSpPr>
          <p:cNvPr id="18" name="Text 1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D6E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3F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362456" cy="292608"/>
          </a:xfrm>
          <a:prstGeom prst="rect">
            <a:avLst/>
          </a:prstGeom>
          <a:solidFill>
            <a:srgbClr val="0C262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3624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100" kern="0" dirty="0">
                <a:solidFill>
                  <a:srgbClr val="EAF6F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解旋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0C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双链分开,才能复制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C9A78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2C9A78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C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点解旋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8C8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点“解旋”,双链像拉链自上而下分开。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2FAE9C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C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为何要解旋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8C8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DNA 复制时先解旋,露出两条单链。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D99A2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C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半保留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8C8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每条链各作模板,复制出新的一条。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07171E"/>
          </a:solidFill>
          <a:ln w="12700">
            <a:solidFill>
              <a:srgbClr val="C5E4D8"/>
            </a:solidFill>
            <a:prstDash val="solid"/>
          </a:ln>
          <a:effectLst>
            <a:outerShdw sx="100000" sy="100000" kx="0" ky="0" algn="bl" rotWithShape="0" blurRad="152400" dist="38100" dir="5400000">
              <a:srgbClr val="6a8c84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DNA双螺旋-基因台/ppt-assets/c-unzip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603504" cy="274320"/>
          </a:xfrm>
          <a:prstGeom prst="rect">
            <a:avLst/>
          </a:prstGeom>
          <a:solidFill>
            <a:srgbClr val="0C2620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60350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AF6F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解旋中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627632" cy="365760"/>
          </a:xfrm>
          <a:prstGeom prst="roundRect">
            <a:avLst>
              <a:gd name="adj" fmla="val 12500"/>
            </a:avLst>
          </a:prstGeom>
          <a:solidFill>
            <a:srgbClr val="2C9A78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62763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基因台 · 解旋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8C8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DNA 双螺旋 · WebGL 真 3D · 人教版生物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D6E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3F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493776" cy="292608"/>
          </a:xfrm>
          <a:prstGeom prst="rect">
            <a:avLst/>
          </a:prstGeom>
          <a:solidFill>
            <a:srgbClr val="0C262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49377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100" kern="0" dirty="0">
                <a:solidFill>
                  <a:srgbClr val="EAF6F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小结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0C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DNA 双螺旋的要点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C9A78"/>
          </a:solidFill>
          <a:ln/>
        </p:spPr>
      </p:sp>
      <p:sp>
        <p:nvSpPr>
          <p:cNvPr id="6" name="Shape 4"/>
          <p:cNvSpPr/>
          <p:nvPr/>
        </p:nvSpPr>
        <p:spPr>
          <a:xfrm>
            <a:off x="548640" y="1645920"/>
            <a:ext cx="8046720" cy="640080"/>
          </a:xfrm>
          <a:prstGeom prst="roundRect">
            <a:avLst>
              <a:gd name="adj" fmla="val 8571"/>
            </a:avLst>
          </a:prstGeom>
          <a:solidFill>
            <a:srgbClr val="DCEEE6"/>
          </a:solidFill>
          <a:ln w="9525">
            <a:solidFill>
              <a:srgbClr val="C5E4D8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48640" y="1737360"/>
            <a:ext cx="73152" cy="457200"/>
          </a:xfrm>
          <a:prstGeom prst="rect">
            <a:avLst/>
          </a:prstGeom>
          <a:solidFill>
            <a:srgbClr val="2C9A78"/>
          </a:solidFill>
          <a:ln/>
        </p:spPr>
      </p:sp>
      <p:sp>
        <p:nvSpPr>
          <p:cNvPr id="8" name="Text 6"/>
          <p:cNvSpPr/>
          <p:nvPr/>
        </p:nvSpPr>
        <p:spPr>
          <a:xfrm>
            <a:off x="768096" y="1645920"/>
            <a:ext cx="1828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C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双螺旋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651760" y="1645920"/>
            <a:ext cx="57607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274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两条链反向平行盘绕成规则双螺旋(沃森、克里克 1953)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548640" y="2395728"/>
            <a:ext cx="8046720" cy="640080"/>
          </a:xfrm>
          <a:prstGeom prst="roundRect">
            <a:avLst>
              <a:gd name="adj" fmla="val 8571"/>
            </a:avLst>
          </a:prstGeom>
          <a:solidFill>
            <a:srgbClr val="EAF6F1"/>
          </a:solidFill>
          <a:ln w="9525">
            <a:solidFill>
              <a:srgbClr val="C5E4D8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548640" y="2487168"/>
            <a:ext cx="73152" cy="457200"/>
          </a:xfrm>
          <a:prstGeom prst="rect">
            <a:avLst/>
          </a:prstGeom>
          <a:solidFill>
            <a:srgbClr val="2FAE9C"/>
          </a:solidFill>
          <a:ln/>
        </p:spPr>
      </p:sp>
      <p:sp>
        <p:nvSpPr>
          <p:cNvPr id="12" name="Text 10"/>
          <p:cNvSpPr/>
          <p:nvPr/>
        </p:nvSpPr>
        <p:spPr>
          <a:xfrm>
            <a:off x="768096" y="2395728"/>
            <a:ext cx="1828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C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骨架在外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651760" y="2395728"/>
            <a:ext cx="57607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274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磷酸与脱氧核糖交替连接,构成基本骨架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548640" y="3145536"/>
            <a:ext cx="8046720" cy="640080"/>
          </a:xfrm>
          <a:prstGeom prst="roundRect">
            <a:avLst>
              <a:gd name="adj" fmla="val 8571"/>
            </a:avLst>
          </a:prstGeom>
          <a:solidFill>
            <a:srgbClr val="DCEEE6"/>
          </a:solidFill>
          <a:ln w="9525">
            <a:solidFill>
              <a:srgbClr val="C5E4D8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48640" y="3236976"/>
            <a:ext cx="73152" cy="457200"/>
          </a:xfrm>
          <a:prstGeom prst="rect">
            <a:avLst/>
          </a:prstGeom>
          <a:solidFill>
            <a:srgbClr val="D99A2C"/>
          </a:solidFill>
          <a:ln/>
        </p:spPr>
      </p:sp>
      <p:sp>
        <p:nvSpPr>
          <p:cNvPr id="16" name="Text 14"/>
          <p:cNvSpPr/>
          <p:nvPr/>
        </p:nvSpPr>
        <p:spPr>
          <a:xfrm>
            <a:off x="768096" y="3145536"/>
            <a:ext cx="1828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C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碱基在内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2651760" y="3145536"/>
            <a:ext cx="57607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274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A—T、G—C 互补配对(2 个 / 3 个氢键)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548640" y="3895344"/>
            <a:ext cx="8046720" cy="640080"/>
          </a:xfrm>
          <a:prstGeom prst="roundRect">
            <a:avLst>
              <a:gd name="adj" fmla="val 8571"/>
            </a:avLst>
          </a:prstGeom>
          <a:solidFill>
            <a:srgbClr val="EAF6F1"/>
          </a:solidFill>
          <a:ln w="9525">
            <a:solidFill>
              <a:srgbClr val="C5E4D8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548640" y="3986784"/>
            <a:ext cx="73152" cy="457200"/>
          </a:xfrm>
          <a:prstGeom prst="rect">
            <a:avLst/>
          </a:prstGeom>
          <a:solidFill>
            <a:srgbClr val="1D6E54"/>
          </a:solidFill>
          <a:ln/>
        </p:spPr>
      </p:sp>
      <p:sp>
        <p:nvSpPr>
          <p:cNvPr id="20" name="Text 18"/>
          <p:cNvSpPr/>
          <p:nvPr/>
        </p:nvSpPr>
        <p:spPr>
          <a:xfrm>
            <a:off x="768096" y="3895344"/>
            <a:ext cx="1828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C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基因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2651760" y="3895344"/>
            <a:ext cx="57607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274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基因是有遗传效应的 DNA 片段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8C8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DNA 双螺旋 · WebGL 真 3D · 人教版生物</a:t>
            </a:r>
            <a:endParaRPr lang="en-US" sz="850" dirty="0"/>
          </a:p>
        </p:txBody>
      </p:sp>
      <p:sp>
        <p:nvSpPr>
          <p:cNvPr id="23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D6E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3F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493776" cy="292608"/>
          </a:xfrm>
          <a:prstGeom prst="rect">
            <a:avLst/>
          </a:prstGeom>
          <a:solidFill>
            <a:srgbClr val="0C262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49377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100" kern="0" dirty="0">
                <a:solidFill>
                  <a:srgbClr val="EAF6F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板书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0C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DNA 的结构 · 双螺旋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2C9A78"/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187452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50" dirty="0">
                <a:solidFill>
                  <a:srgbClr val="0C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两条链反向平行盘旋成双螺旋(沃森、克里克 1953)</a:t>
            </a:r>
            <a:endParaRPr lang="en-US" sz="1550" dirty="0"/>
          </a:p>
        </p:txBody>
      </p:sp>
      <p:sp>
        <p:nvSpPr>
          <p:cNvPr id="7" name="Text 5"/>
          <p:cNvSpPr/>
          <p:nvPr/>
        </p:nvSpPr>
        <p:spPr>
          <a:xfrm>
            <a:off x="548640" y="256032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dirty="0">
                <a:solidFill>
                  <a:srgbClr val="274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外侧:磷酸 + 脱氧核糖 骨架　·　内侧:碱基对</a:t>
            </a:r>
            <a:endParaRPr lang="en-US" sz="1450" dirty="0"/>
          </a:p>
        </p:txBody>
      </p:sp>
      <p:sp>
        <p:nvSpPr>
          <p:cNvPr id="8" name="Text 6"/>
          <p:cNvSpPr/>
          <p:nvPr/>
        </p:nvSpPr>
        <p:spPr>
          <a:xfrm>
            <a:off x="548640" y="320040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D6E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碱基互补配对:A—T(2 个氢键)、G—C(3 个氢键)</a:t>
            </a:r>
            <a:endParaRPr lang="en-US" sz="1500" dirty="0"/>
          </a:p>
        </p:txBody>
      </p:sp>
      <p:sp>
        <p:nvSpPr>
          <p:cNvPr id="9" name="Shape 7"/>
          <p:cNvSpPr/>
          <p:nvPr/>
        </p:nvSpPr>
        <p:spPr>
          <a:xfrm>
            <a:off x="3291840" y="4069080"/>
            <a:ext cx="2560320" cy="365760"/>
          </a:xfrm>
          <a:prstGeom prst="roundRect">
            <a:avLst>
              <a:gd name="adj" fmla="val 12500"/>
            </a:avLst>
          </a:prstGeom>
          <a:solidFill>
            <a:srgbClr val="2C9A78"/>
          </a:solidFill>
          <a:ln/>
        </p:spPr>
      </p:sp>
      <p:sp>
        <p:nvSpPr>
          <p:cNvPr id="10" name="Text 8"/>
          <p:cNvSpPr/>
          <p:nvPr/>
        </p:nvSpPr>
        <p:spPr>
          <a:xfrm>
            <a:off x="3291840" y="4059936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基因台 · 在线探究</a:t>
            </a:r>
            <a:endParaRPr lang="en-US" sz="1150" dirty="0"/>
          </a:p>
        </p:txBody>
      </p:sp>
      <p:sp>
        <p:nvSpPr>
          <p:cNvPr id="11" name="Text 9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8C8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DNA 双螺旋 · WebGL 真 3D · 人教版生物</a:t>
            </a:r>
            <a:endParaRPr lang="en-US" sz="850" dirty="0"/>
          </a:p>
        </p:txBody>
      </p:sp>
      <p:sp>
        <p:nvSpPr>
          <p:cNvPr id="12" name="Text 10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D6E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3F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493776" cy="292608"/>
          </a:xfrm>
          <a:prstGeom prst="rect">
            <a:avLst/>
          </a:prstGeom>
          <a:solidFill>
            <a:srgbClr val="0C262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49377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100" kern="0" dirty="0">
                <a:solidFill>
                  <a:srgbClr val="EAF6F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作业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0C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画得出,推得对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C9A78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CEEE6"/>
          </a:solidFill>
          <a:ln w="12700">
            <a:solidFill>
              <a:srgbClr val="2C9A78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2C9A78"/>
          </a:solidFill>
          <a:ln/>
        </p:spPr>
      </p:sp>
      <p:sp>
        <p:nvSpPr>
          <p:cNvPr id="8" name="Text 6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C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A8C8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画 DNA 双螺旋简图,标磷酸、脱氧核糖、四种碱基,写出 A—T、G—C 配对与氢键数。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CEEE6"/>
          </a:solidFill>
          <a:ln w="9525">
            <a:solidFill>
              <a:srgbClr val="C5E4D8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2FAE9C"/>
          </a:solidFill>
          <a:ln/>
        </p:spPr>
      </p:sp>
      <p:sp>
        <p:nvSpPr>
          <p:cNvPr id="12" name="Text 10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C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A8C8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一条链为 A-T-G-C-C-A,写出互补链并说明依据。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CEEE6"/>
          </a:solidFill>
          <a:ln w="9525">
            <a:solidFill>
              <a:srgbClr val="C5E4D8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D99A2C"/>
          </a:solidFill>
          <a:ln/>
        </p:spPr>
      </p:sp>
      <p:sp>
        <p:nvSpPr>
          <p:cNvPr id="16" name="Text 14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C26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A8C8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查沃森、克里克与富兰克林的故事,谈 X 射线衍射照片的作用。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8C8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DNA 双螺旋 · WebGL 真 3D · 人教版生物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D6E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7171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DNA双螺旋-基因台/ppt-assets/c-unzip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4100E">
              <a:alpha val="64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057400"/>
            <a:ext cx="8229600" cy="82296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000" b="1" spc="4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生命的密码</a:t>
            </a:r>
            <a:endParaRPr lang="en-US" sz="4000" dirty="0"/>
          </a:p>
        </p:txBody>
      </p:sp>
      <p:sp>
        <p:nvSpPr>
          <p:cNvPr id="5" name="Text 2"/>
          <p:cNvSpPr/>
          <p:nvPr/>
        </p:nvSpPr>
        <p:spPr>
          <a:xfrm>
            <a:off x="457200" y="306324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CFED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双螺旋 · 互补配对 · 代代相传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C5E4D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DNA 双螺旋 · WebGL 真 3D · 人教版生物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5E4D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双螺旋</dc:title>
  <dc:subject>PptxGenJS Presentation</dc:subject>
  <dc:creator>光鹿课件</dc:creator>
  <cp:lastModifiedBy>光鹿课件</cp:lastModifiedBy>
  <cp:revision>1</cp:revision>
  <dcterms:created xsi:type="dcterms:W3CDTF">2026-06-14T15:38:36Z</dcterms:created>
  <dcterms:modified xsi:type="dcterms:W3CDTF">2026-06-14T15:38:36Z</dcterms:modified>
</cp:coreProperties>
</file>