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notesMasterIdLst>
    <p:notesMasterId r:id="rId11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density-lab/index.html" TargetMode="External"/><Relationship Id="rId1" Type="http://schemas.openxmlformats.org/officeDocument/2006/relationships/image" Target="../media/image-1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density-lab/index.html?tab=solid&amp;mat=&#38081;&#22359;&amp;v=40" TargetMode="External"/><Relationship Id="rId1" Type="http://schemas.openxmlformats.org/officeDocument/2006/relationships/image" Target="../media/image-3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density-lab/index.html?tab=liquid&amp;mat=&#37202;&#31934;&amp;v=30" TargetMode="External"/><Relationship Id="rId1" Type="http://schemas.openxmlformats.org/officeDocument/2006/relationships/image" Target="../media/image-5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density-lab/index.html?tab=compare" TargetMode="External"/><Relationship Id="rId1" Type="http://schemas.openxmlformats.org/officeDocument/2006/relationships/image" Target="../media/image-6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hyperlink" Target="https://globalaits.com/files/density-lab/index.html?tab=quiz" TargetMode="Externa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DCEC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shaorunze/Documents/Claude/Projects/ai推演/测密度-密度台/ppt-assets/c-soli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3200400"/>
            <a:ext cx="9144000" cy="1943100"/>
          </a:xfrm>
          <a:prstGeom prst="rect">
            <a:avLst/>
          </a:prstGeom>
          <a:solidFill>
            <a:srgbClr val="0C2329">
              <a:alpha val="66000"/>
            </a:srgbClr>
          </a:solidFill>
          <a:ln/>
        </p:spPr>
      </p:sp>
      <p:sp>
        <p:nvSpPr>
          <p:cNvPr id="4" name="Shape 1"/>
          <p:cNvSpPr/>
          <p:nvPr/>
        </p:nvSpPr>
        <p:spPr>
          <a:xfrm>
            <a:off x="502920" y="457200"/>
            <a:ext cx="4297680" cy="1554480"/>
          </a:xfrm>
          <a:prstGeom prst="rect">
            <a:avLst/>
          </a:prstGeom>
          <a:solidFill>
            <a:srgbClr val="EAF4F5">
              <a:alpha val="88000"/>
            </a:srgbClr>
          </a:solidFill>
          <a:ln/>
        </p:spPr>
      </p:sp>
      <p:sp>
        <p:nvSpPr>
          <p:cNvPr id="5" name="Text 2"/>
          <p:cNvSpPr/>
          <p:nvPr/>
        </p:nvSpPr>
        <p:spPr>
          <a:xfrm>
            <a:off x="566928" y="914400"/>
            <a:ext cx="420624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600" b="1" spc="400" kern="0" dirty="0">
                <a:solidFill>
                  <a:srgbClr val="13343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密度的测量</a:t>
            </a:r>
            <a:endParaRPr lang="en-US" sz="3600" dirty="0"/>
          </a:p>
        </p:txBody>
      </p:sp>
      <p:sp>
        <p:nvSpPr>
          <p:cNvPr id="6" name="Text 3"/>
          <p:cNvSpPr/>
          <p:nvPr/>
        </p:nvSpPr>
        <p:spPr>
          <a:xfrm>
            <a:off x="640080" y="603504"/>
            <a:ext cx="36576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50" b="1" spc="100" kern="0" dirty="0">
                <a:solidFill>
                  <a:srgbClr val="155E6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天平 + 量筒 · 密度台</a:t>
            </a:r>
            <a:endParaRPr lang="en-US" sz="1150" dirty="0"/>
          </a:p>
        </p:txBody>
      </p:sp>
      <p:sp>
        <p:nvSpPr>
          <p:cNvPr id="7" name="Text 4"/>
          <p:cNvSpPr/>
          <p:nvPr/>
        </p:nvSpPr>
        <p:spPr>
          <a:xfrm>
            <a:off x="640080" y="1700784"/>
            <a:ext cx="36576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5D8089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苏科版物理 · 八年级下册</a:t>
            </a:r>
            <a:endParaRPr lang="en-US" sz="1300" dirty="0"/>
          </a:p>
        </p:txBody>
      </p:sp>
      <p:sp>
        <p:nvSpPr>
          <p:cNvPr id="8" name="Text 5"/>
          <p:cNvSpPr/>
          <p:nvPr/>
        </p:nvSpPr>
        <p:spPr>
          <a:xfrm>
            <a:off x="566928" y="3977640"/>
            <a:ext cx="73152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i="1" spc="200" kern="0" dirty="0">
                <a:solidFill>
                  <a:srgbClr val="EAF5F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ρ = m / V —— 测出物质的"身份证"</a:t>
            </a:r>
            <a:endParaRPr lang="en-US" sz="1600" dirty="0"/>
          </a:p>
        </p:txBody>
      </p:sp>
      <p:sp>
        <p:nvSpPr>
          <p:cNvPr id="9" name="Shape 6"/>
          <p:cNvSpPr/>
          <p:nvPr/>
        </p:nvSpPr>
        <p:spPr>
          <a:xfrm>
            <a:off x="3611880" y="4434840"/>
            <a:ext cx="1920240" cy="365760"/>
          </a:xfrm>
          <a:prstGeom prst="roundRect">
            <a:avLst>
              <a:gd name="adj" fmla="val 12500"/>
            </a:avLst>
          </a:prstGeom>
          <a:solidFill>
            <a:srgbClr val="1F7A8C"/>
          </a:solidFill>
          <a:ln/>
        </p:spPr>
      </p:sp>
      <p:sp>
        <p:nvSpPr>
          <p:cNvPr id="10" name="Text 7"/>
          <p:cNvSpPr/>
          <p:nvPr/>
        </p:nvSpPr>
        <p:spPr>
          <a:xfrm>
            <a:off x="3611880" y="4425696"/>
            <a:ext cx="192024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打开密度台</a:t>
            </a:r>
            <a:endParaRPr lang="en-US" sz="1150" dirty="0"/>
          </a:p>
        </p:txBody>
      </p:sp>
      <p:sp>
        <p:nvSpPr>
          <p:cNvPr id="11" name="Shape 8"/>
          <p:cNvSpPr/>
          <p:nvPr/>
        </p:nvSpPr>
        <p:spPr>
          <a:xfrm>
            <a:off x="8229600" y="502920"/>
            <a:ext cx="457200" cy="457200"/>
          </a:xfrm>
          <a:prstGeom prst="roundRect">
            <a:avLst>
              <a:gd name="adj" fmla="val 12000"/>
            </a:avLst>
          </a:prstGeom>
          <a:ln w="19050">
            <a:solidFill>
              <a:srgbClr val="155E6E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8229600" y="493776"/>
            <a:ext cx="45720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155E6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密</a:t>
            </a:r>
            <a:endParaRPr lang="en-US" sz="1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024128" cy="292608"/>
          </a:xfrm>
          <a:prstGeom prst="rect">
            <a:avLst/>
          </a:prstGeom>
          <a:solidFill>
            <a:srgbClr val="13343C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024128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E9F3F5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从"谁更重"说起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600" b="1" spc="100" kern="0" dirty="0">
                <a:solidFill>
                  <a:srgbClr val="13343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一样大，为什么不一样重?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429768" y="1353312"/>
            <a:ext cx="566928" cy="41148"/>
          </a:xfrm>
          <a:prstGeom prst="rect">
            <a:avLst/>
          </a:prstGeom>
          <a:solidFill>
            <a:srgbClr val="1F7A8C"/>
          </a:solidFill>
          <a:ln/>
        </p:spPr>
      </p:sp>
      <p:sp>
        <p:nvSpPr>
          <p:cNvPr id="6" name="Shape 4"/>
          <p:cNvSpPr/>
          <p:nvPr/>
        </p:nvSpPr>
        <p:spPr>
          <a:xfrm>
            <a:off x="8275320" y="384048"/>
            <a:ext cx="457200" cy="457200"/>
          </a:xfrm>
          <a:prstGeom prst="roundRect">
            <a:avLst>
              <a:gd name="adj" fmla="val 12000"/>
            </a:avLst>
          </a:prstGeom>
          <a:ln w="19050">
            <a:solidFill>
              <a:srgbClr val="155E6E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8275320" y="374904"/>
            <a:ext cx="45720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155E6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密</a:t>
            </a:r>
            <a:endParaRPr lang="en-US" sz="1700" dirty="0"/>
          </a:p>
        </p:txBody>
      </p:sp>
      <p:sp>
        <p:nvSpPr>
          <p:cNvPr id="8" name="Shape 6"/>
          <p:cNvSpPr/>
          <p:nvPr/>
        </p:nvSpPr>
        <p:spPr>
          <a:xfrm>
            <a:off x="457200" y="1700784"/>
            <a:ext cx="77724" cy="777240"/>
          </a:xfrm>
          <a:prstGeom prst="rect">
            <a:avLst/>
          </a:prstGeom>
          <a:solidFill>
            <a:srgbClr val="E0922C"/>
          </a:solidFill>
          <a:ln/>
        </p:spPr>
      </p:sp>
      <p:sp>
        <p:nvSpPr>
          <p:cNvPr id="9" name="Text 7"/>
          <p:cNvSpPr/>
          <p:nvPr/>
        </p:nvSpPr>
        <p:spPr>
          <a:xfrm>
            <a:off x="640080" y="1645920"/>
            <a:ext cx="39319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3343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提出问题</a:t>
            </a:r>
            <a:endParaRPr lang="en-US" sz="1400" dirty="0"/>
          </a:p>
        </p:txBody>
      </p:sp>
      <p:sp>
        <p:nvSpPr>
          <p:cNvPr id="10" name="Text 8"/>
          <p:cNvSpPr/>
          <p:nvPr/>
        </p:nvSpPr>
        <p:spPr>
          <a:xfrm>
            <a:off x="640080" y="1956816"/>
            <a:ext cx="39319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5D8089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同样大的</a:t>
            </a:r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13343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铁块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5D8089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和</a:t>
            </a:r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13343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铝块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5D8089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，铁块明显更重——为什么?</a:t>
            </a:r>
            <a:endParaRPr lang="en-US" sz="1100" dirty="0"/>
          </a:p>
        </p:txBody>
      </p:sp>
      <p:sp>
        <p:nvSpPr>
          <p:cNvPr id="11" name="Shape 9"/>
          <p:cNvSpPr/>
          <p:nvPr/>
        </p:nvSpPr>
        <p:spPr>
          <a:xfrm>
            <a:off x="457200" y="2670048"/>
            <a:ext cx="77724" cy="777240"/>
          </a:xfrm>
          <a:prstGeom prst="rect">
            <a:avLst/>
          </a:prstGeom>
          <a:solidFill>
            <a:srgbClr val="155E6E"/>
          </a:solidFill>
          <a:ln/>
        </p:spPr>
      </p:sp>
      <p:sp>
        <p:nvSpPr>
          <p:cNvPr id="12" name="Text 10"/>
          <p:cNvSpPr/>
          <p:nvPr/>
        </p:nvSpPr>
        <p:spPr>
          <a:xfrm>
            <a:off x="640080" y="2615184"/>
            <a:ext cx="39319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3343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建立概念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640080" y="2926080"/>
            <a:ext cx="39319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5D8089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不同物质</a:t>
            </a:r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13343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单位体积的质量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5D8089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不同，这个量叫</a:t>
            </a:r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13343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密度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5D8089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。</a:t>
            </a:r>
            <a:endParaRPr lang="en-US" sz="1100" dirty="0"/>
          </a:p>
        </p:txBody>
      </p:sp>
      <p:sp>
        <p:nvSpPr>
          <p:cNvPr id="14" name="Shape 12"/>
          <p:cNvSpPr/>
          <p:nvPr/>
        </p:nvSpPr>
        <p:spPr>
          <a:xfrm>
            <a:off x="457200" y="3639312"/>
            <a:ext cx="77724" cy="777240"/>
          </a:xfrm>
          <a:prstGeom prst="rect">
            <a:avLst/>
          </a:prstGeom>
          <a:solidFill>
            <a:srgbClr val="4A90C2"/>
          </a:solidFill>
          <a:ln/>
        </p:spPr>
      </p:sp>
      <p:sp>
        <p:nvSpPr>
          <p:cNvPr id="15" name="Text 13"/>
          <p:cNvSpPr/>
          <p:nvPr/>
        </p:nvSpPr>
        <p:spPr>
          <a:xfrm>
            <a:off x="640080" y="3584448"/>
            <a:ext cx="39319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3343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今天的任务</a:t>
            </a:r>
            <a:endParaRPr lang="en-US" sz="1400" dirty="0"/>
          </a:p>
        </p:txBody>
      </p:sp>
      <p:sp>
        <p:nvSpPr>
          <p:cNvPr id="16" name="Text 14"/>
          <p:cNvSpPr/>
          <p:nvPr/>
        </p:nvSpPr>
        <p:spPr>
          <a:xfrm>
            <a:off x="640080" y="3895344"/>
            <a:ext cx="39319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5D8089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用天平和量筒，亲手测出固体、液体的密度。</a:t>
            </a:r>
            <a:endParaRPr lang="en-US" sz="1100" dirty="0"/>
          </a:p>
        </p:txBody>
      </p:sp>
      <p:sp>
        <p:nvSpPr>
          <p:cNvPr id="17" name="Shape 15"/>
          <p:cNvSpPr/>
          <p:nvPr/>
        </p:nvSpPr>
        <p:spPr>
          <a:xfrm>
            <a:off x="4983480" y="1920240"/>
            <a:ext cx="3703320" cy="1371600"/>
          </a:xfrm>
          <a:prstGeom prst="roundRect">
            <a:avLst>
              <a:gd name="adj" fmla="val 8000"/>
            </a:avLst>
          </a:prstGeom>
          <a:solidFill>
            <a:srgbClr val="EAF4F5"/>
          </a:solidFill>
          <a:ln w="16510">
            <a:solidFill>
              <a:srgbClr val="1F7A8C"/>
            </a:solidFill>
            <a:prstDash val="solid"/>
          </a:ln>
        </p:spPr>
      </p:sp>
      <p:sp>
        <p:nvSpPr>
          <p:cNvPr id="18" name="Text 16"/>
          <p:cNvSpPr/>
          <p:nvPr/>
        </p:nvSpPr>
        <p:spPr>
          <a:xfrm>
            <a:off x="4983480" y="2148840"/>
            <a:ext cx="370332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3000" b="1" dirty="0">
                <a:solidFill>
                  <a:srgbClr val="1F7A8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ρ = m / V</a:t>
            </a:r>
            <a:endParaRPr lang="en-US" sz="3000" dirty="0"/>
          </a:p>
        </p:txBody>
      </p:sp>
      <p:sp>
        <p:nvSpPr>
          <p:cNvPr id="19" name="Text 17"/>
          <p:cNvSpPr/>
          <p:nvPr/>
        </p:nvSpPr>
        <p:spPr>
          <a:xfrm>
            <a:off x="4983480" y="2788920"/>
            <a:ext cx="370332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200" dirty="0">
                <a:solidFill>
                  <a:srgbClr val="2F535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密度 = 质量 ÷ 体积　单位：g/cm³、kg/m³</a:t>
            </a:r>
            <a:endParaRPr lang="en-US" sz="1200" dirty="0"/>
          </a:p>
        </p:txBody>
      </p:sp>
      <p:sp>
        <p:nvSpPr>
          <p:cNvPr id="20" name="Text 18"/>
          <p:cNvSpPr/>
          <p:nvPr/>
        </p:nvSpPr>
        <p:spPr>
          <a:xfrm>
            <a:off x="411480" y="4809744"/>
            <a:ext cx="56692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5D8089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密度的测量 · 苏科版物理八年级下册</a:t>
            </a:r>
            <a:endParaRPr lang="en-US" sz="850" dirty="0"/>
          </a:p>
        </p:txBody>
      </p:sp>
      <p:sp>
        <p:nvSpPr>
          <p:cNvPr id="21" name="Text 19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155E6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其 二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914400" cy="292608"/>
          </a:xfrm>
          <a:prstGeom prst="rect">
            <a:avLst/>
          </a:prstGeom>
          <a:solidFill>
            <a:srgbClr val="13343C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9144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E9F3F5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测量 · 固体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600" b="1" spc="100" kern="0" dirty="0">
                <a:solidFill>
                  <a:srgbClr val="13343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天平称质量，排水法测体积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429768" y="1353312"/>
            <a:ext cx="566928" cy="41148"/>
          </a:xfrm>
          <a:prstGeom prst="rect">
            <a:avLst/>
          </a:prstGeom>
          <a:solidFill>
            <a:srgbClr val="1F7A8C"/>
          </a:solidFill>
          <a:ln/>
        </p:spPr>
      </p:sp>
      <p:sp>
        <p:nvSpPr>
          <p:cNvPr id="6" name="Shape 4"/>
          <p:cNvSpPr/>
          <p:nvPr/>
        </p:nvSpPr>
        <p:spPr>
          <a:xfrm>
            <a:off x="8275320" y="384048"/>
            <a:ext cx="457200" cy="457200"/>
          </a:xfrm>
          <a:prstGeom prst="roundRect">
            <a:avLst>
              <a:gd name="adj" fmla="val 12000"/>
            </a:avLst>
          </a:prstGeom>
          <a:ln w="19050">
            <a:solidFill>
              <a:srgbClr val="155E6E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8275320" y="374904"/>
            <a:ext cx="45720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155E6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密</a:t>
            </a:r>
            <a:endParaRPr lang="en-US" sz="1700" dirty="0"/>
          </a:p>
        </p:txBody>
      </p:sp>
      <p:sp>
        <p:nvSpPr>
          <p:cNvPr id="8" name="Shape 6"/>
          <p:cNvSpPr/>
          <p:nvPr/>
        </p:nvSpPr>
        <p:spPr>
          <a:xfrm>
            <a:off x="457200" y="1719072"/>
            <a:ext cx="77724" cy="777240"/>
          </a:xfrm>
          <a:prstGeom prst="rect">
            <a:avLst/>
          </a:prstGeom>
          <a:solidFill>
            <a:srgbClr val="155E6E"/>
          </a:solidFill>
          <a:ln/>
        </p:spPr>
      </p:sp>
      <p:sp>
        <p:nvSpPr>
          <p:cNvPr id="9" name="Text 7"/>
          <p:cNvSpPr/>
          <p:nvPr/>
        </p:nvSpPr>
        <p:spPr>
          <a:xfrm>
            <a:off x="640080" y="1664208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3343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称质量</a:t>
            </a:r>
            <a:endParaRPr lang="en-US" sz="1400" dirty="0"/>
          </a:p>
        </p:txBody>
      </p:sp>
      <p:sp>
        <p:nvSpPr>
          <p:cNvPr id="10" name="Text 8"/>
          <p:cNvSpPr/>
          <p:nvPr/>
        </p:nvSpPr>
        <p:spPr>
          <a:xfrm>
            <a:off x="640080" y="1975104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5D8089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把固体放电子</a:t>
            </a:r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13343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天平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5D8089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上，读出质量 </a:t>
            </a:r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13343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m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5D8089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。</a:t>
            </a:r>
            <a:endParaRPr lang="en-US" sz="1100" dirty="0"/>
          </a:p>
        </p:txBody>
      </p:sp>
      <p:sp>
        <p:nvSpPr>
          <p:cNvPr id="11" name="Shape 9"/>
          <p:cNvSpPr/>
          <p:nvPr/>
        </p:nvSpPr>
        <p:spPr>
          <a:xfrm>
            <a:off x="457200" y="2670048"/>
            <a:ext cx="77724" cy="777240"/>
          </a:xfrm>
          <a:prstGeom prst="rect">
            <a:avLst/>
          </a:prstGeom>
          <a:solidFill>
            <a:srgbClr val="4A90C2"/>
          </a:solidFill>
          <a:ln/>
        </p:spPr>
      </p:sp>
      <p:sp>
        <p:nvSpPr>
          <p:cNvPr id="12" name="Text 10"/>
          <p:cNvSpPr/>
          <p:nvPr/>
        </p:nvSpPr>
        <p:spPr>
          <a:xfrm>
            <a:off x="640080" y="2615184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3343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排水法测体积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640080" y="2926080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5D8089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放进装水的</a:t>
            </a:r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13343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量筒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5D8089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，水面升高的体积就是 </a:t>
            </a:r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13343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V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5D8089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。</a:t>
            </a:r>
            <a:endParaRPr lang="en-US" sz="1100" dirty="0"/>
          </a:p>
        </p:txBody>
      </p:sp>
      <p:sp>
        <p:nvSpPr>
          <p:cNvPr id="14" name="Shape 12"/>
          <p:cNvSpPr/>
          <p:nvPr/>
        </p:nvSpPr>
        <p:spPr>
          <a:xfrm>
            <a:off x="457200" y="3621024"/>
            <a:ext cx="77724" cy="777240"/>
          </a:xfrm>
          <a:prstGeom prst="rect">
            <a:avLst/>
          </a:prstGeom>
          <a:solidFill>
            <a:srgbClr val="E0922C"/>
          </a:solidFill>
          <a:ln/>
        </p:spPr>
      </p:sp>
      <p:sp>
        <p:nvSpPr>
          <p:cNvPr id="15" name="Text 13"/>
          <p:cNvSpPr/>
          <p:nvPr/>
        </p:nvSpPr>
        <p:spPr>
          <a:xfrm>
            <a:off x="640080" y="356616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3343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算密度</a:t>
            </a:r>
            <a:endParaRPr lang="en-US" sz="1400" dirty="0"/>
          </a:p>
        </p:txBody>
      </p:sp>
      <p:sp>
        <p:nvSpPr>
          <p:cNvPr id="16" name="Text 14"/>
          <p:cNvSpPr/>
          <p:nvPr/>
        </p:nvSpPr>
        <p:spPr>
          <a:xfrm>
            <a:off x="640080" y="387705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5D8089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代入 </a:t>
            </a:r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13343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ρ = m / V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5D8089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，得到固体的密度。</a:t>
            </a:r>
            <a:endParaRPr lang="en-US" sz="1100" dirty="0"/>
          </a:p>
        </p:txBody>
      </p:sp>
      <p:sp>
        <p:nvSpPr>
          <p:cNvPr id="17" name="Shape 15"/>
          <p:cNvSpPr/>
          <p:nvPr/>
        </p:nvSpPr>
        <p:spPr>
          <a:xfrm>
            <a:off x="3913632" y="1746504"/>
            <a:ext cx="4809744" cy="2404872"/>
          </a:xfrm>
          <a:prstGeom prst="rect">
            <a:avLst/>
          </a:prstGeom>
          <a:solidFill>
            <a:srgbClr val="FFFFFF"/>
          </a:solidFill>
          <a:ln w="12700">
            <a:solidFill>
              <a:srgbClr val="B8D9DF"/>
            </a:solidFill>
            <a:prstDash val="solid"/>
          </a:ln>
          <a:effectLst>
            <a:outerShdw sx="100000" sy="100000" kx="0" ky="0" algn="bl" rotWithShape="0" blurRad="152400" dist="38100" dir="5400000">
              <a:srgbClr val="4A6E76">
                <a:alpha val="30000"/>
              </a:srgbClr>
            </a:outerShdw>
          </a:effectLst>
        </p:spPr>
      </p:sp>
      <p:pic>
        <p:nvPicPr>
          <p:cNvPr id="18" name="Image 0" descr="/Users/shaorunze/Documents/Claude/Projects/ai推演/测密度-密度台/ppt-assets/c-soli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3950208" y="1783080"/>
            <a:ext cx="4736592" cy="2331720"/>
          </a:xfrm>
          <a:prstGeom prst="rect">
            <a:avLst/>
          </a:prstGeom>
        </p:spPr>
      </p:pic>
      <p:sp>
        <p:nvSpPr>
          <p:cNvPr id="19" name="Shape 16"/>
          <p:cNvSpPr/>
          <p:nvPr/>
        </p:nvSpPr>
        <p:spPr>
          <a:xfrm>
            <a:off x="4041648" y="1874520"/>
            <a:ext cx="1591056" cy="274320"/>
          </a:xfrm>
          <a:prstGeom prst="rect">
            <a:avLst/>
          </a:prstGeom>
          <a:solidFill>
            <a:srgbClr val="13343C"/>
          </a:solidFill>
          <a:ln/>
        </p:spPr>
      </p:sp>
      <p:sp>
        <p:nvSpPr>
          <p:cNvPr id="20" name="Text 17"/>
          <p:cNvSpPr/>
          <p:nvPr/>
        </p:nvSpPr>
        <p:spPr>
          <a:xfrm>
            <a:off x="4041648" y="1863547"/>
            <a:ext cx="1591056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E9F3F5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天平 + 量筒(排水法)</a:t>
            </a:r>
            <a:endParaRPr lang="en-US" sz="1000" dirty="0"/>
          </a:p>
        </p:txBody>
      </p:sp>
      <p:sp>
        <p:nvSpPr>
          <p:cNvPr id="21" name="Shape 18"/>
          <p:cNvSpPr/>
          <p:nvPr/>
        </p:nvSpPr>
        <p:spPr>
          <a:xfrm>
            <a:off x="3950208" y="4370832"/>
            <a:ext cx="1865376" cy="365760"/>
          </a:xfrm>
          <a:prstGeom prst="roundRect">
            <a:avLst>
              <a:gd name="adj" fmla="val 12500"/>
            </a:avLst>
          </a:prstGeom>
          <a:solidFill>
            <a:srgbClr val="1F7A8C"/>
          </a:solidFill>
          <a:ln/>
        </p:spPr>
      </p:sp>
      <p:sp>
        <p:nvSpPr>
          <p:cNvPr id="22" name="Text 19"/>
          <p:cNvSpPr/>
          <p:nvPr/>
        </p:nvSpPr>
        <p:spPr>
          <a:xfrm>
            <a:off x="3950208" y="4361688"/>
            <a:ext cx="1865376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密度台 · 测固体密度</a:t>
            </a:r>
            <a:endParaRPr lang="en-US" sz="1150" dirty="0"/>
          </a:p>
        </p:txBody>
      </p:sp>
      <p:sp>
        <p:nvSpPr>
          <p:cNvPr id="23" name="Text 20"/>
          <p:cNvSpPr/>
          <p:nvPr/>
        </p:nvSpPr>
        <p:spPr>
          <a:xfrm>
            <a:off x="411480" y="4809744"/>
            <a:ext cx="56692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5D8089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密度的测量 · 苏科版物理八年级下册</a:t>
            </a:r>
            <a:endParaRPr lang="en-US" sz="850" dirty="0"/>
          </a:p>
        </p:txBody>
      </p:sp>
      <p:sp>
        <p:nvSpPr>
          <p:cNvPr id="24" name="Text 21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155E6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其 三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243584" cy="292608"/>
          </a:xfrm>
          <a:prstGeom prst="rect">
            <a:avLst/>
          </a:prstGeom>
          <a:solidFill>
            <a:srgbClr val="13343C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243584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E9F3F5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理一理 · 两种测法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600" b="1" spc="100" kern="0" dirty="0">
                <a:solidFill>
                  <a:srgbClr val="13343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固体 vs 液体，怎么测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429768" y="1353312"/>
            <a:ext cx="566928" cy="41148"/>
          </a:xfrm>
          <a:prstGeom prst="rect">
            <a:avLst/>
          </a:prstGeom>
          <a:solidFill>
            <a:srgbClr val="1F7A8C"/>
          </a:solidFill>
          <a:ln/>
        </p:spPr>
      </p:sp>
      <p:sp>
        <p:nvSpPr>
          <p:cNvPr id="6" name="Shape 4"/>
          <p:cNvSpPr/>
          <p:nvPr/>
        </p:nvSpPr>
        <p:spPr>
          <a:xfrm>
            <a:off x="8275320" y="384048"/>
            <a:ext cx="457200" cy="457200"/>
          </a:xfrm>
          <a:prstGeom prst="roundRect">
            <a:avLst>
              <a:gd name="adj" fmla="val 12000"/>
            </a:avLst>
          </a:prstGeom>
          <a:ln w="19050">
            <a:solidFill>
              <a:srgbClr val="155E6E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8275320" y="374904"/>
            <a:ext cx="45720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155E6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密</a:t>
            </a:r>
            <a:endParaRPr lang="en-US" sz="1700" dirty="0"/>
          </a:p>
        </p:txBody>
      </p:sp>
      <p:graphicFrame>
        <p:nvGraphicFramePr>
          <p:cNvPr id="5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457200" y="1645920"/>
          <a:ext cx="8229600" cy="914400"/>
        </p:xfrm>
        <a:graphic>
          <a:graphicData uri="http://schemas.openxmlformats.org/drawingml/2006/table">
            <a:tbl>
              <a:tblPr/>
              <a:tblGrid>
                <a:gridCol w="1645920"/>
                <a:gridCol w="3291840"/>
                <a:gridCol w="3291840"/>
              </a:tblGrid>
              <a:tr h="457200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50" b="1" dirty="0">
                          <a:solidFill>
                            <a:srgbClr val="E9F3F5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步骤</a:t>
                      </a:r>
                      <a:endParaRPr lang="en-US" sz="12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B8D9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8D9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8D9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8D9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343C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50" b="1" dirty="0">
                          <a:solidFill>
                            <a:srgbClr val="E9F3F5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测固体(如铁块)</a:t>
                      </a:r>
                      <a:endParaRPr lang="en-US" sz="12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B8D9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8D9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8D9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8D9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343C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50" b="1" dirty="0">
                          <a:solidFill>
                            <a:srgbClr val="E9F3F5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测液体(如酒精)</a:t>
                      </a:r>
                      <a:endParaRPr lang="en-US" sz="12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B8D9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8D9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8D9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8D9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343C"/>
                    </a:solidFill>
                  </a:tcPr>
                </a:tc>
              </a:tr>
              <a:tr h="713232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测质量 m</a:t>
                      </a:r>
                      <a:endParaRPr lang="en-US" sz="12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B8D9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8D9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8D9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8D9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7A8C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13343C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天平称固体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B8D9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8D9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8D9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8D9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AFB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13343C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天平称液体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B8D9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8D9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8D9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8D9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AFB"/>
                    </a:solidFill>
                  </a:tcPr>
                </a:tc>
              </a:tr>
              <a:tr h="777240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测体积 V</a:t>
                      </a:r>
                      <a:endParaRPr lang="en-US" sz="12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B8D9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8D9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8D9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8D9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7A8C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13343C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排水法：量筒水面升高的体积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B8D9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8D9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8D9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8D9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4F5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13343C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量筒直接读液面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B8D9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8D9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8D9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8D9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4F5"/>
                    </a:solidFill>
                  </a:tcPr>
                </a:tc>
              </a:tr>
              <a:tr h="713232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算密度</a:t>
                      </a:r>
                      <a:endParaRPr lang="en-US" sz="12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B8D9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8D9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8D9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8D9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922C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13343C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ρ = m / V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B8D9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8D9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8D9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8D9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AFB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13343C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ρ = m / V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B8D9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8D9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8D9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8D9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AFB"/>
                    </a:solidFill>
                  </a:tcPr>
                </a:tc>
              </a:tr>
            </a:tbl>
          </a:graphicData>
        </a:graphic>
      </p:graphicFrame>
      <p:sp>
        <p:nvSpPr>
          <p:cNvPr id="9" name="Text 6"/>
          <p:cNvSpPr/>
          <p:nvPr/>
        </p:nvSpPr>
        <p:spPr>
          <a:xfrm>
            <a:off x="457200" y="4206240"/>
            <a:ext cx="82296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dirty="0">
                <a:solidFill>
                  <a:srgbClr val="5D8089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相同的是 </a:t>
            </a:r>
            <a:pPr algn="ctr" indent="0" marL="0">
              <a:buNone/>
            </a:pPr>
            <a:r>
              <a:rPr lang="en-US" sz="1150" b="1" dirty="0">
                <a:solidFill>
                  <a:srgbClr val="13343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ρ=m/V</a:t>
            </a:r>
            <a:pPr algn="ctr" indent="0" marL="0">
              <a:buNone/>
            </a:pPr>
            <a:r>
              <a:rPr lang="en-US" sz="1150" dirty="0">
                <a:solidFill>
                  <a:srgbClr val="5D8089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 与用天平称质量；不同的是</a:t>
            </a:r>
            <a:pPr algn="ctr" indent="0" marL="0">
              <a:buNone/>
            </a:pPr>
            <a:r>
              <a:rPr lang="en-US" sz="1150" b="1" dirty="0">
                <a:solidFill>
                  <a:srgbClr val="13343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体积</a:t>
            </a:r>
            <a:pPr algn="ctr" indent="0" marL="0">
              <a:buNone/>
            </a:pPr>
            <a:r>
              <a:rPr lang="en-US" sz="1150" dirty="0">
                <a:solidFill>
                  <a:srgbClr val="5D8089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怎么测——固体用</a:t>
            </a:r>
            <a:pPr algn="ctr" indent="0" marL="0">
              <a:buNone/>
            </a:pPr>
            <a:r>
              <a:rPr lang="en-US" sz="1150" b="1" dirty="0">
                <a:solidFill>
                  <a:srgbClr val="13343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排水法</a:t>
            </a:r>
            <a:pPr algn="ctr" indent="0" marL="0">
              <a:buNone/>
            </a:pPr>
            <a:r>
              <a:rPr lang="en-US" sz="1150" dirty="0">
                <a:solidFill>
                  <a:srgbClr val="5D8089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，液体</a:t>
            </a:r>
            <a:pPr algn="ctr" indent="0" marL="0">
              <a:buNone/>
            </a:pPr>
            <a:r>
              <a:rPr lang="en-US" sz="1150" b="1" dirty="0">
                <a:solidFill>
                  <a:srgbClr val="13343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直接读</a:t>
            </a:r>
            <a:pPr algn="ctr" indent="0" marL="0">
              <a:buNone/>
            </a:pPr>
            <a:r>
              <a:rPr lang="en-US" sz="1150" dirty="0">
                <a:solidFill>
                  <a:srgbClr val="5D8089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量筒。</a:t>
            </a:r>
            <a:endParaRPr lang="en-US" sz="1150" dirty="0"/>
          </a:p>
        </p:txBody>
      </p:sp>
      <p:sp>
        <p:nvSpPr>
          <p:cNvPr id="10" name="Text 7"/>
          <p:cNvSpPr/>
          <p:nvPr/>
        </p:nvSpPr>
        <p:spPr>
          <a:xfrm>
            <a:off x="411480" y="4809744"/>
            <a:ext cx="56692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5D8089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密度的测量 · 苏科版物理八年级下册</a:t>
            </a:r>
            <a:endParaRPr lang="en-US" sz="850" dirty="0"/>
          </a:p>
        </p:txBody>
      </p:sp>
      <p:sp>
        <p:nvSpPr>
          <p:cNvPr id="11" name="Text 8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155E6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其 四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914400" cy="292608"/>
          </a:xfrm>
          <a:prstGeom prst="rect">
            <a:avLst/>
          </a:prstGeom>
          <a:solidFill>
            <a:srgbClr val="13343C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9144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E9F3F5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测量 · 液体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600" b="1" spc="100" kern="0" dirty="0">
                <a:solidFill>
                  <a:srgbClr val="13343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量筒读体积，天平称质量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429768" y="1353312"/>
            <a:ext cx="566928" cy="41148"/>
          </a:xfrm>
          <a:prstGeom prst="rect">
            <a:avLst/>
          </a:prstGeom>
          <a:solidFill>
            <a:srgbClr val="1F7A8C"/>
          </a:solidFill>
          <a:ln/>
        </p:spPr>
      </p:sp>
      <p:sp>
        <p:nvSpPr>
          <p:cNvPr id="6" name="Shape 4"/>
          <p:cNvSpPr/>
          <p:nvPr/>
        </p:nvSpPr>
        <p:spPr>
          <a:xfrm>
            <a:off x="8275320" y="384048"/>
            <a:ext cx="457200" cy="457200"/>
          </a:xfrm>
          <a:prstGeom prst="roundRect">
            <a:avLst>
              <a:gd name="adj" fmla="val 12000"/>
            </a:avLst>
          </a:prstGeom>
          <a:ln w="19050">
            <a:solidFill>
              <a:srgbClr val="155E6E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8275320" y="374904"/>
            <a:ext cx="45720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155E6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密</a:t>
            </a:r>
            <a:endParaRPr lang="en-US" sz="1700" dirty="0"/>
          </a:p>
        </p:txBody>
      </p:sp>
      <p:sp>
        <p:nvSpPr>
          <p:cNvPr id="8" name="Shape 6"/>
          <p:cNvSpPr/>
          <p:nvPr/>
        </p:nvSpPr>
        <p:spPr>
          <a:xfrm>
            <a:off x="457200" y="1719072"/>
            <a:ext cx="77724" cy="777240"/>
          </a:xfrm>
          <a:prstGeom prst="rect">
            <a:avLst/>
          </a:prstGeom>
          <a:solidFill>
            <a:srgbClr val="4A90C2"/>
          </a:solidFill>
          <a:ln/>
        </p:spPr>
      </p:sp>
      <p:sp>
        <p:nvSpPr>
          <p:cNvPr id="9" name="Text 7"/>
          <p:cNvSpPr/>
          <p:nvPr/>
        </p:nvSpPr>
        <p:spPr>
          <a:xfrm>
            <a:off x="640080" y="1664208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3343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读体积</a:t>
            </a:r>
            <a:endParaRPr lang="en-US" sz="1400" dirty="0"/>
          </a:p>
        </p:txBody>
      </p:sp>
      <p:sp>
        <p:nvSpPr>
          <p:cNvPr id="10" name="Text 8"/>
          <p:cNvSpPr/>
          <p:nvPr/>
        </p:nvSpPr>
        <p:spPr>
          <a:xfrm>
            <a:off x="640080" y="1975104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5D8089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把液体倒进</a:t>
            </a:r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13343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量筒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5D8089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，直接读出体积 </a:t>
            </a:r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13343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V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5D8089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。</a:t>
            </a:r>
            <a:endParaRPr lang="en-US" sz="1100" dirty="0"/>
          </a:p>
        </p:txBody>
      </p:sp>
      <p:sp>
        <p:nvSpPr>
          <p:cNvPr id="11" name="Shape 9"/>
          <p:cNvSpPr/>
          <p:nvPr/>
        </p:nvSpPr>
        <p:spPr>
          <a:xfrm>
            <a:off x="457200" y="2670048"/>
            <a:ext cx="77724" cy="777240"/>
          </a:xfrm>
          <a:prstGeom prst="rect">
            <a:avLst/>
          </a:prstGeom>
          <a:solidFill>
            <a:srgbClr val="155E6E"/>
          </a:solidFill>
          <a:ln/>
        </p:spPr>
      </p:sp>
      <p:sp>
        <p:nvSpPr>
          <p:cNvPr id="12" name="Text 10"/>
          <p:cNvSpPr/>
          <p:nvPr/>
        </p:nvSpPr>
        <p:spPr>
          <a:xfrm>
            <a:off x="640080" y="2615184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3343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称质量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640080" y="2926080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5D8089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用</a:t>
            </a:r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13343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天平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5D8089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称出这些液体的质量 </a:t>
            </a:r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13343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m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5D8089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。</a:t>
            </a:r>
            <a:endParaRPr lang="en-US" sz="1100" dirty="0"/>
          </a:p>
        </p:txBody>
      </p:sp>
      <p:sp>
        <p:nvSpPr>
          <p:cNvPr id="14" name="Shape 12"/>
          <p:cNvSpPr/>
          <p:nvPr/>
        </p:nvSpPr>
        <p:spPr>
          <a:xfrm>
            <a:off x="457200" y="3621024"/>
            <a:ext cx="77724" cy="777240"/>
          </a:xfrm>
          <a:prstGeom prst="rect">
            <a:avLst/>
          </a:prstGeom>
          <a:solidFill>
            <a:srgbClr val="E0922C"/>
          </a:solidFill>
          <a:ln/>
        </p:spPr>
      </p:sp>
      <p:sp>
        <p:nvSpPr>
          <p:cNvPr id="15" name="Text 13"/>
          <p:cNvSpPr/>
          <p:nvPr/>
        </p:nvSpPr>
        <p:spPr>
          <a:xfrm>
            <a:off x="640080" y="356616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3343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算密度</a:t>
            </a:r>
            <a:endParaRPr lang="en-US" sz="1400" dirty="0"/>
          </a:p>
        </p:txBody>
      </p:sp>
      <p:sp>
        <p:nvSpPr>
          <p:cNvPr id="16" name="Text 14"/>
          <p:cNvSpPr/>
          <p:nvPr/>
        </p:nvSpPr>
        <p:spPr>
          <a:xfrm>
            <a:off x="640080" y="387705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5D8089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同样用 </a:t>
            </a:r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13343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ρ = m / V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5D8089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 算出液体密度。</a:t>
            </a:r>
            <a:endParaRPr lang="en-US" sz="1100" dirty="0"/>
          </a:p>
        </p:txBody>
      </p:sp>
      <p:sp>
        <p:nvSpPr>
          <p:cNvPr id="17" name="Shape 15"/>
          <p:cNvSpPr/>
          <p:nvPr/>
        </p:nvSpPr>
        <p:spPr>
          <a:xfrm>
            <a:off x="3913632" y="1746504"/>
            <a:ext cx="4809744" cy="2404872"/>
          </a:xfrm>
          <a:prstGeom prst="rect">
            <a:avLst/>
          </a:prstGeom>
          <a:solidFill>
            <a:srgbClr val="FFFFFF"/>
          </a:solidFill>
          <a:ln w="12700">
            <a:solidFill>
              <a:srgbClr val="B8D9DF"/>
            </a:solidFill>
            <a:prstDash val="solid"/>
          </a:ln>
          <a:effectLst>
            <a:outerShdw sx="100000" sy="100000" kx="0" ky="0" algn="bl" rotWithShape="0" blurRad="152400" dist="38100" dir="5400000">
              <a:srgbClr val="4A6E76">
                <a:alpha val="30000"/>
              </a:srgbClr>
            </a:outerShdw>
          </a:effectLst>
        </p:spPr>
      </p:sp>
      <p:pic>
        <p:nvPicPr>
          <p:cNvPr id="18" name="Image 0" descr="/Users/shaorunze/Documents/Claude/Projects/ai推演/测密度-密度台/ppt-assets/c-liqui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3950208" y="1783080"/>
            <a:ext cx="4736592" cy="2331720"/>
          </a:xfrm>
          <a:prstGeom prst="rect">
            <a:avLst/>
          </a:prstGeom>
        </p:spPr>
      </p:pic>
      <p:sp>
        <p:nvSpPr>
          <p:cNvPr id="19" name="Shape 16"/>
          <p:cNvSpPr/>
          <p:nvPr/>
        </p:nvSpPr>
        <p:spPr>
          <a:xfrm>
            <a:off x="4041648" y="1874520"/>
            <a:ext cx="1709928" cy="274320"/>
          </a:xfrm>
          <a:prstGeom prst="rect">
            <a:avLst/>
          </a:prstGeom>
          <a:solidFill>
            <a:srgbClr val="13343C"/>
          </a:solidFill>
          <a:ln/>
        </p:spPr>
      </p:sp>
      <p:sp>
        <p:nvSpPr>
          <p:cNvPr id="20" name="Text 17"/>
          <p:cNvSpPr/>
          <p:nvPr/>
        </p:nvSpPr>
        <p:spPr>
          <a:xfrm>
            <a:off x="4041648" y="1863547"/>
            <a:ext cx="1709928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E9F3F5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量筒读体积 · 天平称质量</a:t>
            </a:r>
            <a:endParaRPr lang="en-US" sz="1000" dirty="0"/>
          </a:p>
        </p:txBody>
      </p:sp>
      <p:sp>
        <p:nvSpPr>
          <p:cNvPr id="21" name="Shape 18"/>
          <p:cNvSpPr/>
          <p:nvPr/>
        </p:nvSpPr>
        <p:spPr>
          <a:xfrm>
            <a:off x="3950208" y="4370832"/>
            <a:ext cx="1865376" cy="365760"/>
          </a:xfrm>
          <a:prstGeom prst="roundRect">
            <a:avLst>
              <a:gd name="adj" fmla="val 12500"/>
            </a:avLst>
          </a:prstGeom>
          <a:solidFill>
            <a:srgbClr val="1F7A8C"/>
          </a:solidFill>
          <a:ln/>
        </p:spPr>
      </p:sp>
      <p:sp>
        <p:nvSpPr>
          <p:cNvPr id="22" name="Text 19"/>
          <p:cNvSpPr/>
          <p:nvPr/>
        </p:nvSpPr>
        <p:spPr>
          <a:xfrm>
            <a:off x="3950208" y="4361688"/>
            <a:ext cx="1865376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密度台 · 测液体密度</a:t>
            </a:r>
            <a:endParaRPr lang="en-US" sz="1150" dirty="0"/>
          </a:p>
        </p:txBody>
      </p:sp>
      <p:sp>
        <p:nvSpPr>
          <p:cNvPr id="23" name="Text 20"/>
          <p:cNvSpPr/>
          <p:nvPr/>
        </p:nvSpPr>
        <p:spPr>
          <a:xfrm>
            <a:off x="411480" y="4809744"/>
            <a:ext cx="56692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5D8089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密度的测量 · 苏科版物理八年级下册</a:t>
            </a:r>
            <a:endParaRPr lang="en-US" sz="850" dirty="0"/>
          </a:p>
        </p:txBody>
      </p:sp>
      <p:sp>
        <p:nvSpPr>
          <p:cNvPr id="24" name="Text 21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155E6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其 五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243584" cy="292608"/>
          </a:xfrm>
          <a:prstGeom prst="rect">
            <a:avLst/>
          </a:prstGeom>
          <a:solidFill>
            <a:srgbClr val="13343C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243584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E9F3F5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辨一辨 · 物质属性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600" b="1" spc="100" kern="0" dirty="0">
                <a:solidFill>
                  <a:srgbClr val="13343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密度，是物质的"身份证"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429768" y="1353312"/>
            <a:ext cx="566928" cy="41148"/>
          </a:xfrm>
          <a:prstGeom prst="rect">
            <a:avLst/>
          </a:prstGeom>
          <a:solidFill>
            <a:srgbClr val="1F7A8C"/>
          </a:solidFill>
          <a:ln/>
        </p:spPr>
      </p:sp>
      <p:sp>
        <p:nvSpPr>
          <p:cNvPr id="6" name="Shape 4"/>
          <p:cNvSpPr/>
          <p:nvPr/>
        </p:nvSpPr>
        <p:spPr>
          <a:xfrm>
            <a:off x="8275320" y="384048"/>
            <a:ext cx="457200" cy="457200"/>
          </a:xfrm>
          <a:prstGeom prst="roundRect">
            <a:avLst>
              <a:gd name="adj" fmla="val 12000"/>
            </a:avLst>
          </a:prstGeom>
          <a:ln w="19050">
            <a:solidFill>
              <a:srgbClr val="155E6E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8275320" y="374904"/>
            <a:ext cx="45720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155E6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密</a:t>
            </a:r>
            <a:endParaRPr lang="en-US" sz="1700" dirty="0"/>
          </a:p>
        </p:txBody>
      </p:sp>
      <p:sp>
        <p:nvSpPr>
          <p:cNvPr id="8" name="Shape 6"/>
          <p:cNvSpPr/>
          <p:nvPr/>
        </p:nvSpPr>
        <p:spPr>
          <a:xfrm>
            <a:off x="457200" y="1719072"/>
            <a:ext cx="77724" cy="777240"/>
          </a:xfrm>
          <a:prstGeom prst="rect">
            <a:avLst/>
          </a:prstGeom>
          <a:solidFill>
            <a:srgbClr val="155E6E"/>
          </a:solidFill>
          <a:ln/>
        </p:spPr>
      </p:sp>
      <p:sp>
        <p:nvSpPr>
          <p:cNvPr id="9" name="Text 7"/>
          <p:cNvSpPr/>
          <p:nvPr/>
        </p:nvSpPr>
        <p:spPr>
          <a:xfrm>
            <a:off x="640080" y="1664208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3343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大小无关</a:t>
            </a:r>
            <a:endParaRPr lang="en-US" sz="1400" dirty="0"/>
          </a:p>
        </p:txBody>
      </p:sp>
      <p:sp>
        <p:nvSpPr>
          <p:cNvPr id="10" name="Text 8"/>
          <p:cNvSpPr/>
          <p:nvPr/>
        </p:nvSpPr>
        <p:spPr>
          <a:xfrm>
            <a:off x="640080" y="1975104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5D8089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同种物质，取大块小块，</a:t>
            </a:r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13343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密度都一样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5D8089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。</a:t>
            </a:r>
            <a:endParaRPr lang="en-US" sz="1100" dirty="0"/>
          </a:p>
        </p:txBody>
      </p:sp>
      <p:sp>
        <p:nvSpPr>
          <p:cNvPr id="11" name="Shape 9"/>
          <p:cNvSpPr/>
          <p:nvPr/>
        </p:nvSpPr>
        <p:spPr>
          <a:xfrm>
            <a:off x="457200" y="2670048"/>
            <a:ext cx="77724" cy="777240"/>
          </a:xfrm>
          <a:prstGeom prst="rect">
            <a:avLst/>
          </a:prstGeom>
          <a:solidFill>
            <a:srgbClr val="E0922C"/>
          </a:solidFill>
          <a:ln/>
        </p:spPr>
      </p:sp>
      <p:sp>
        <p:nvSpPr>
          <p:cNvPr id="12" name="Text 10"/>
          <p:cNvSpPr/>
          <p:nvPr/>
        </p:nvSpPr>
        <p:spPr>
          <a:xfrm>
            <a:off x="640080" y="2615184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3343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能比质量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640080" y="2926080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5D8089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体积相同时，</a:t>
            </a:r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13343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密度大的更重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5D8089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(铜、铁)。</a:t>
            </a:r>
            <a:endParaRPr lang="en-US" sz="1100" dirty="0"/>
          </a:p>
        </p:txBody>
      </p:sp>
      <p:sp>
        <p:nvSpPr>
          <p:cNvPr id="14" name="Shape 12"/>
          <p:cNvSpPr/>
          <p:nvPr/>
        </p:nvSpPr>
        <p:spPr>
          <a:xfrm>
            <a:off x="457200" y="3621024"/>
            <a:ext cx="77724" cy="777240"/>
          </a:xfrm>
          <a:prstGeom prst="rect">
            <a:avLst/>
          </a:prstGeom>
          <a:solidFill>
            <a:srgbClr val="4A90C2"/>
          </a:solidFill>
          <a:ln/>
        </p:spPr>
      </p:sp>
      <p:sp>
        <p:nvSpPr>
          <p:cNvPr id="15" name="Text 13"/>
          <p:cNvSpPr/>
          <p:nvPr/>
        </p:nvSpPr>
        <p:spPr>
          <a:xfrm>
            <a:off x="640080" y="356616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3343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能辨物质</a:t>
            </a:r>
            <a:endParaRPr lang="en-US" sz="1400" dirty="0"/>
          </a:p>
        </p:txBody>
      </p:sp>
      <p:sp>
        <p:nvSpPr>
          <p:cNvPr id="16" name="Text 14"/>
          <p:cNvSpPr/>
          <p:nvPr/>
        </p:nvSpPr>
        <p:spPr>
          <a:xfrm>
            <a:off x="640080" y="387705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5D8089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密度像"身份证"，可以用来</a:t>
            </a:r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13343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鉴别物质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5D8089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。</a:t>
            </a:r>
            <a:endParaRPr lang="en-US" sz="1100" dirty="0"/>
          </a:p>
        </p:txBody>
      </p:sp>
      <p:sp>
        <p:nvSpPr>
          <p:cNvPr id="17" name="Shape 15"/>
          <p:cNvSpPr/>
          <p:nvPr/>
        </p:nvSpPr>
        <p:spPr>
          <a:xfrm>
            <a:off x="3913632" y="1746504"/>
            <a:ext cx="4809744" cy="2404872"/>
          </a:xfrm>
          <a:prstGeom prst="rect">
            <a:avLst/>
          </a:prstGeom>
          <a:solidFill>
            <a:srgbClr val="FFFFFF"/>
          </a:solidFill>
          <a:ln w="12700">
            <a:solidFill>
              <a:srgbClr val="B8D9DF"/>
            </a:solidFill>
            <a:prstDash val="solid"/>
          </a:ln>
          <a:effectLst>
            <a:outerShdw sx="100000" sy="100000" kx="0" ky="0" algn="bl" rotWithShape="0" blurRad="152400" dist="38100" dir="5400000">
              <a:srgbClr val="4A6E76">
                <a:alpha val="30000"/>
              </a:srgbClr>
            </a:outerShdw>
          </a:effectLst>
        </p:spPr>
      </p:sp>
      <p:pic>
        <p:nvPicPr>
          <p:cNvPr id="18" name="Image 0" descr="/Users/shaorunze/Documents/Claude/Projects/ai推演/测密度-密度台/ppt-assets/c-compare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3950208" y="1783080"/>
            <a:ext cx="4736592" cy="2331720"/>
          </a:xfrm>
          <a:prstGeom prst="rect">
            <a:avLst/>
          </a:prstGeom>
        </p:spPr>
      </p:pic>
      <p:sp>
        <p:nvSpPr>
          <p:cNvPr id="19" name="Shape 16"/>
          <p:cNvSpPr/>
          <p:nvPr/>
        </p:nvSpPr>
        <p:spPr>
          <a:xfrm>
            <a:off x="4041648" y="1874520"/>
            <a:ext cx="1115568" cy="274320"/>
          </a:xfrm>
          <a:prstGeom prst="rect">
            <a:avLst/>
          </a:prstGeom>
          <a:solidFill>
            <a:srgbClr val="13343C"/>
          </a:solidFill>
          <a:ln/>
        </p:spPr>
      </p:sp>
      <p:sp>
        <p:nvSpPr>
          <p:cNvPr id="20" name="Text 17"/>
          <p:cNvSpPr/>
          <p:nvPr/>
        </p:nvSpPr>
        <p:spPr>
          <a:xfrm>
            <a:off x="4041648" y="1863547"/>
            <a:ext cx="1115568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E9F3F5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常见物质密度对比</a:t>
            </a:r>
            <a:endParaRPr lang="en-US" sz="1000" dirty="0"/>
          </a:p>
        </p:txBody>
      </p:sp>
      <p:sp>
        <p:nvSpPr>
          <p:cNvPr id="21" name="Shape 18"/>
          <p:cNvSpPr/>
          <p:nvPr/>
        </p:nvSpPr>
        <p:spPr>
          <a:xfrm>
            <a:off x="3950208" y="4370832"/>
            <a:ext cx="1609344" cy="365760"/>
          </a:xfrm>
          <a:prstGeom prst="roundRect">
            <a:avLst>
              <a:gd name="adj" fmla="val 12500"/>
            </a:avLst>
          </a:prstGeom>
          <a:solidFill>
            <a:srgbClr val="1F7A8C"/>
          </a:solidFill>
          <a:ln/>
        </p:spPr>
      </p:sp>
      <p:sp>
        <p:nvSpPr>
          <p:cNvPr id="22" name="Text 19"/>
          <p:cNvSpPr/>
          <p:nvPr/>
        </p:nvSpPr>
        <p:spPr>
          <a:xfrm>
            <a:off x="3950208" y="4361688"/>
            <a:ext cx="1609344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密度台 · 比一比</a:t>
            </a:r>
            <a:endParaRPr lang="en-US" sz="1150" dirty="0"/>
          </a:p>
        </p:txBody>
      </p:sp>
      <p:sp>
        <p:nvSpPr>
          <p:cNvPr id="23" name="Text 20"/>
          <p:cNvSpPr/>
          <p:nvPr/>
        </p:nvSpPr>
        <p:spPr>
          <a:xfrm>
            <a:off x="411480" y="4809744"/>
            <a:ext cx="56692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5D8089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密度的测量 · 苏科版物理八年级下册</a:t>
            </a:r>
            <a:endParaRPr lang="en-US" sz="850" dirty="0"/>
          </a:p>
        </p:txBody>
      </p:sp>
      <p:sp>
        <p:nvSpPr>
          <p:cNvPr id="24" name="Text 21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155E6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其 六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411480"/>
            <a:ext cx="914400" cy="292608"/>
          </a:xfrm>
          <a:prstGeom prst="rect">
            <a:avLst/>
          </a:prstGeom>
          <a:solidFill>
            <a:srgbClr val="13343C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400507"/>
            <a:ext cx="9144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E9F3F5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小结 · 板书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49808"/>
            <a:ext cx="82296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400" b="1" dirty="0">
                <a:solidFill>
                  <a:srgbClr val="13343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密度的测量</a:t>
            </a:r>
            <a:endParaRPr lang="en-US" sz="2400" dirty="0"/>
          </a:p>
        </p:txBody>
      </p:sp>
      <p:sp>
        <p:nvSpPr>
          <p:cNvPr id="5" name="Shape 3"/>
          <p:cNvSpPr/>
          <p:nvPr/>
        </p:nvSpPr>
        <p:spPr>
          <a:xfrm>
            <a:off x="429768" y="1371600"/>
            <a:ext cx="566928" cy="41148"/>
          </a:xfrm>
          <a:prstGeom prst="rect">
            <a:avLst/>
          </a:prstGeom>
          <a:solidFill>
            <a:srgbClr val="1F7A8C"/>
          </a:solidFill>
          <a:ln/>
        </p:spPr>
      </p:sp>
      <p:sp>
        <p:nvSpPr>
          <p:cNvPr id="6" name="Shape 4"/>
          <p:cNvSpPr/>
          <p:nvPr/>
        </p:nvSpPr>
        <p:spPr>
          <a:xfrm>
            <a:off x="3383280" y="1691640"/>
            <a:ext cx="2377440" cy="731520"/>
          </a:xfrm>
          <a:prstGeom prst="roundRect">
            <a:avLst>
              <a:gd name="adj" fmla="val 12500"/>
            </a:avLst>
          </a:prstGeom>
          <a:solidFill>
            <a:srgbClr val="1F7A8C"/>
          </a:solidFill>
          <a:ln/>
        </p:spPr>
      </p:sp>
      <p:sp>
        <p:nvSpPr>
          <p:cNvPr id="7" name="Text 5"/>
          <p:cNvSpPr/>
          <p:nvPr/>
        </p:nvSpPr>
        <p:spPr>
          <a:xfrm>
            <a:off x="3383280" y="1719072"/>
            <a:ext cx="2377440" cy="67665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2000" b="1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ρ = m / V</a:t>
            </a:r>
            <a:endParaRPr lang="en-US" sz="2000" dirty="0"/>
          </a:p>
        </p:txBody>
      </p:sp>
      <p:sp>
        <p:nvSpPr>
          <p:cNvPr id="8" name="Shape 6"/>
          <p:cNvSpPr/>
          <p:nvPr/>
        </p:nvSpPr>
        <p:spPr>
          <a:xfrm>
            <a:off x="548640" y="3017520"/>
            <a:ext cx="2286000" cy="1097280"/>
          </a:xfrm>
          <a:prstGeom prst="roundRect">
            <a:avLst>
              <a:gd name="adj" fmla="val 8333"/>
            </a:avLst>
          </a:prstGeom>
          <a:solidFill>
            <a:srgbClr val="F2FAFB"/>
          </a:solidFill>
          <a:ln w="15240">
            <a:solidFill>
              <a:srgbClr val="155E6E"/>
            </a:solidFill>
            <a:prstDash val="solid"/>
          </a:ln>
        </p:spPr>
      </p:sp>
      <p:sp>
        <p:nvSpPr>
          <p:cNvPr id="9" name="Shape 7"/>
          <p:cNvSpPr/>
          <p:nvPr/>
        </p:nvSpPr>
        <p:spPr>
          <a:xfrm>
            <a:off x="548640" y="3017520"/>
            <a:ext cx="2286000" cy="64008"/>
          </a:xfrm>
          <a:prstGeom prst="rect">
            <a:avLst/>
          </a:prstGeom>
          <a:solidFill>
            <a:srgbClr val="155E6E"/>
          </a:solidFill>
          <a:ln/>
        </p:spPr>
      </p:sp>
      <p:sp>
        <p:nvSpPr>
          <p:cNvPr id="10" name="Text 8"/>
          <p:cNvSpPr/>
          <p:nvPr/>
        </p:nvSpPr>
        <p:spPr>
          <a:xfrm>
            <a:off x="548640" y="3200400"/>
            <a:ext cx="22860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50" b="1" dirty="0">
                <a:solidFill>
                  <a:srgbClr val="13343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测质量 m</a:t>
            </a:r>
            <a:endParaRPr lang="en-US" sz="1450" dirty="0"/>
          </a:p>
        </p:txBody>
      </p:sp>
      <p:sp>
        <p:nvSpPr>
          <p:cNvPr id="11" name="Text 9"/>
          <p:cNvSpPr/>
          <p:nvPr/>
        </p:nvSpPr>
        <p:spPr>
          <a:xfrm>
            <a:off x="640080" y="3584448"/>
            <a:ext cx="21031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lnSpc>
                <a:spcPts val="1400"/>
              </a:lnSpc>
              <a:buNone/>
            </a:pPr>
            <a:r>
              <a:rPr lang="en-US" sz="1150" dirty="0">
                <a:solidFill>
                  <a:srgbClr val="5D8089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用天平</a:t>
            </a:r>
            <a:endParaRPr lang="en-US" sz="1150" dirty="0"/>
          </a:p>
        </p:txBody>
      </p:sp>
      <p:sp>
        <p:nvSpPr>
          <p:cNvPr id="12" name="Shape 10"/>
          <p:cNvSpPr/>
          <p:nvPr/>
        </p:nvSpPr>
        <p:spPr>
          <a:xfrm>
            <a:off x="3383280" y="3017520"/>
            <a:ext cx="2286000" cy="1097280"/>
          </a:xfrm>
          <a:prstGeom prst="roundRect">
            <a:avLst>
              <a:gd name="adj" fmla="val 8333"/>
            </a:avLst>
          </a:prstGeom>
          <a:solidFill>
            <a:srgbClr val="F2FAFB"/>
          </a:solidFill>
          <a:ln w="15240">
            <a:solidFill>
              <a:srgbClr val="4A90C2"/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3383280" y="3017520"/>
            <a:ext cx="2286000" cy="64008"/>
          </a:xfrm>
          <a:prstGeom prst="rect">
            <a:avLst/>
          </a:prstGeom>
          <a:solidFill>
            <a:srgbClr val="4A90C2"/>
          </a:solidFill>
          <a:ln/>
        </p:spPr>
      </p:sp>
      <p:sp>
        <p:nvSpPr>
          <p:cNvPr id="14" name="Text 12"/>
          <p:cNvSpPr/>
          <p:nvPr/>
        </p:nvSpPr>
        <p:spPr>
          <a:xfrm>
            <a:off x="3383280" y="3200400"/>
            <a:ext cx="22860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50" b="1" dirty="0">
                <a:solidFill>
                  <a:srgbClr val="13343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测体积 V</a:t>
            </a:r>
            <a:endParaRPr lang="en-US" sz="1450" dirty="0"/>
          </a:p>
        </p:txBody>
      </p:sp>
      <p:sp>
        <p:nvSpPr>
          <p:cNvPr id="15" name="Text 13"/>
          <p:cNvSpPr/>
          <p:nvPr/>
        </p:nvSpPr>
        <p:spPr>
          <a:xfrm>
            <a:off x="3474720" y="3584448"/>
            <a:ext cx="21031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lnSpc>
                <a:spcPts val="1400"/>
              </a:lnSpc>
              <a:buNone/>
            </a:pPr>
            <a:r>
              <a:rPr lang="en-US" sz="1150" dirty="0">
                <a:solidFill>
                  <a:srgbClr val="5D8089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固体排水法 / 液体读量筒</a:t>
            </a:r>
            <a:endParaRPr lang="en-US" sz="1150" dirty="0"/>
          </a:p>
        </p:txBody>
      </p:sp>
      <p:sp>
        <p:nvSpPr>
          <p:cNvPr id="16" name="Shape 14"/>
          <p:cNvSpPr/>
          <p:nvPr/>
        </p:nvSpPr>
        <p:spPr>
          <a:xfrm>
            <a:off x="6217920" y="3017520"/>
            <a:ext cx="2286000" cy="1097280"/>
          </a:xfrm>
          <a:prstGeom prst="roundRect">
            <a:avLst>
              <a:gd name="adj" fmla="val 8333"/>
            </a:avLst>
          </a:prstGeom>
          <a:solidFill>
            <a:srgbClr val="F2FAFB"/>
          </a:solidFill>
          <a:ln w="15240">
            <a:solidFill>
              <a:srgbClr val="E0922C"/>
            </a:solidFill>
            <a:prstDash val="solid"/>
          </a:ln>
        </p:spPr>
      </p:sp>
      <p:sp>
        <p:nvSpPr>
          <p:cNvPr id="17" name="Shape 15"/>
          <p:cNvSpPr/>
          <p:nvPr/>
        </p:nvSpPr>
        <p:spPr>
          <a:xfrm>
            <a:off x="6217920" y="3017520"/>
            <a:ext cx="2286000" cy="64008"/>
          </a:xfrm>
          <a:prstGeom prst="rect">
            <a:avLst/>
          </a:prstGeom>
          <a:solidFill>
            <a:srgbClr val="E0922C"/>
          </a:solidFill>
          <a:ln/>
        </p:spPr>
      </p:sp>
      <p:sp>
        <p:nvSpPr>
          <p:cNvPr id="18" name="Text 16"/>
          <p:cNvSpPr/>
          <p:nvPr/>
        </p:nvSpPr>
        <p:spPr>
          <a:xfrm>
            <a:off x="6217920" y="3200400"/>
            <a:ext cx="22860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50" b="1" dirty="0">
                <a:solidFill>
                  <a:srgbClr val="13343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密度是属性</a:t>
            </a:r>
            <a:endParaRPr lang="en-US" sz="1450" dirty="0"/>
          </a:p>
        </p:txBody>
      </p:sp>
      <p:sp>
        <p:nvSpPr>
          <p:cNvPr id="19" name="Text 17"/>
          <p:cNvSpPr/>
          <p:nvPr/>
        </p:nvSpPr>
        <p:spPr>
          <a:xfrm>
            <a:off x="6309360" y="3584448"/>
            <a:ext cx="21031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lnSpc>
                <a:spcPts val="1400"/>
              </a:lnSpc>
              <a:buNone/>
            </a:pPr>
            <a:r>
              <a:rPr lang="en-US" sz="1150" dirty="0">
                <a:solidFill>
                  <a:srgbClr val="5D8089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同种物质密度一定</a:t>
            </a:r>
            <a:endParaRPr lang="en-US" sz="1150" dirty="0"/>
          </a:p>
        </p:txBody>
      </p:sp>
      <p:sp>
        <p:nvSpPr>
          <p:cNvPr id="20" name="Text 18"/>
          <p:cNvSpPr/>
          <p:nvPr/>
        </p:nvSpPr>
        <p:spPr>
          <a:xfrm>
            <a:off x="548640" y="4297680"/>
            <a:ext cx="795528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200" b="1" dirty="0">
                <a:solidFill>
                  <a:srgbClr val="155E6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单位：1 g/cm³ = 1000 kg/m³　水的密度 = 1.0 g/cm³</a:t>
            </a:r>
            <a:endParaRPr lang="en-US" sz="1200" dirty="0"/>
          </a:p>
        </p:txBody>
      </p:sp>
      <p:sp>
        <p:nvSpPr>
          <p:cNvPr id="21" name="Shape 19"/>
          <p:cNvSpPr/>
          <p:nvPr/>
        </p:nvSpPr>
        <p:spPr>
          <a:xfrm>
            <a:off x="6492240" y="1783080"/>
            <a:ext cx="2194560" cy="365760"/>
          </a:xfrm>
          <a:prstGeom prst="roundRect">
            <a:avLst>
              <a:gd name="adj" fmla="val 12500"/>
            </a:avLst>
          </a:prstGeom>
          <a:solidFill>
            <a:srgbClr val="1F7A8C"/>
          </a:solidFill>
          <a:ln/>
        </p:spPr>
      </p:sp>
      <p:sp>
        <p:nvSpPr>
          <p:cNvPr id="22" name="Text 20"/>
          <p:cNvSpPr/>
          <p:nvPr/>
        </p:nvSpPr>
        <p:spPr>
          <a:xfrm>
            <a:off x="6492240" y="1773936"/>
            <a:ext cx="219456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密度台 · 闯关</a:t>
            </a:r>
            <a:endParaRPr lang="en-US" sz="1150" dirty="0"/>
          </a:p>
        </p:txBody>
      </p:sp>
      <p:sp>
        <p:nvSpPr>
          <p:cNvPr id="23" name="Text 21"/>
          <p:cNvSpPr/>
          <p:nvPr/>
        </p:nvSpPr>
        <p:spPr>
          <a:xfrm>
            <a:off x="411480" y="4809744"/>
            <a:ext cx="56692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5D8089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密度的测量 · 苏科版物理八年级下册</a:t>
            </a:r>
            <a:endParaRPr lang="en-US" sz="850" dirty="0"/>
          </a:p>
        </p:txBody>
      </p:sp>
      <p:sp>
        <p:nvSpPr>
          <p:cNvPr id="24" name="Text 22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155E6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其 七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914400" cy="292608"/>
          </a:xfrm>
          <a:prstGeom prst="rect">
            <a:avLst/>
          </a:prstGeom>
          <a:solidFill>
            <a:srgbClr val="13343C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9144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E9F3F5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课后 · 作业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600" b="1" spc="100" kern="0" dirty="0">
                <a:solidFill>
                  <a:srgbClr val="13343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测一测，算一算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429768" y="1353312"/>
            <a:ext cx="566928" cy="41148"/>
          </a:xfrm>
          <a:prstGeom prst="rect">
            <a:avLst/>
          </a:prstGeom>
          <a:solidFill>
            <a:srgbClr val="1F7A8C"/>
          </a:solidFill>
          <a:ln/>
        </p:spPr>
      </p:sp>
      <p:sp>
        <p:nvSpPr>
          <p:cNvPr id="6" name="Shape 4"/>
          <p:cNvSpPr/>
          <p:nvPr/>
        </p:nvSpPr>
        <p:spPr>
          <a:xfrm>
            <a:off x="8275320" y="384048"/>
            <a:ext cx="457200" cy="457200"/>
          </a:xfrm>
          <a:prstGeom prst="roundRect">
            <a:avLst>
              <a:gd name="adj" fmla="val 12000"/>
            </a:avLst>
          </a:prstGeom>
          <a:ln w="19050">
            <a:solidFill>
              <a:srgbClr val="155E6E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8275320" y="374904"/>
            <a:ext cx="45720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155E6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密</a:t>
            </a:r>
            <a:endParaRPr lang="en-US" sz="1700" dirty="0"/>
          </a:p>
        </p:txBody>
      </p:sp>
      <p:sp>
        <p:nvSpPr>
          <p:cNvPr id="8" name="Shape 6"/>
          <p:cNvSpPr/>
          <p:nvPr/>
        </p:nvSpPr>
        <p:spPr>
          <a:xfrm>
            <a:off x="457200" y="1691640"/>
            <a:ext cx="8229600" cy="786384"/>
          </a:xfrm>
          <a:prstGeom prst="roundRect">
            <a:avLst>
              <a:gd name="adj" fmla="val 6977"/>
            </a:avLst>
          </a:prstGeom>
          <a:solidFill>
            <a:srgbClr val="EAF4F5"/>
          </a:solidFill>
          <a:ln w="12700">
            <a:solidFill>
              <a:srgbClr val="1F7A8C"/>
            </a:solidFill>
            <a:prstDash val="solid"/>
          </a:ln>
        </p:spPr>
      </p:sp>
      <p:sp>
        <p:nvSpPr>
          <p:cNvPr id="9" name="Shape 7"/>
          <p:cNvSpPr/>
          <p:nvPr/>
        </p:nvSpPr>
        <p:spPr>
          <a:xfrm>
            <a:off x="457200" y="1801368"/>
            <a:ext cx="73152" cy="566928"/>
          </a:xfrm>
          <a:prstGeom prst="rect">
            <a:avLst/>
          </a:prstGeom>
          <a:solidFill>
            <a:srgbClr val="155E6E"/>
          </a:solidFill>
          <a:ln/>
        </p:spPr>
      </p:sp>
      <p:sp>
        <p:nvSpPr>
          <p:cNvPr id="10" name="Text 8"/>
          <p:cNvSpPr/>
          <p:nvPr/>
        </p:nvSpPr>
        <p:spPr>
          <a:xfrm>
            <a:off x="676656" y="1783080"/>
            <a:ext cx="1280160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3343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必做</a:t>
            </a:r>
            <a:endParaRPr lang="en-US" sz="1400" dirty="0"/>
          </a:p>
        </p:txBody>
      </p:sp>
      <p:sp>
        <p:nvSpPr>
          <p:cNvPr id="11" name="Text 9"/>
          <p:cNvSpPr/>
          <p:nvPr/>
        </p:nvSpPr>
        <p:spPr>
          <a:xfrm>
            <a:off x="2103120" y="1764792"/>
            <a:ext cx="6400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50" dirty="0">
                <a:solidFill>
                  <a:srgbClr val="5D8089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写出测一块小石块密度的实验步骤(用到天平、量筒、水)，并写出密度公式。</a:t>
            </a:r>
            <a:endParaRPr lang="en-US" sz="1150" dirty="0"/>
          </a:p>
        </p:txBody>
      </p:sp>
      <p:sp>
        <p:nvSpPr>
          <p:cNvPr id="12" name="Shape 10"/>
          <p:cNvSpPr/>
          <p:nvPr/>
        </p:nvSpPr>
        <p:spPr>
          <a:xfrm>
            <a:off x="457200" y="2606040"/>
            <a:ext cx="8229600" cy="786384"/>
          </a:xfrm>
          <a:prstGeom prst="roundRect">
            <a:avLst>
              <a:gd name="adj" fmla="val 6977"/>
            </a:avLst>
          </a:prstGeom>
          <a:solidFill>
            <a:srgbClr val="DCECEF"/>
          </a:solidFill>
          <a:ln w="9525">
            <a:solidFill>
              <a:srgbClr val="B8D9DF"/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457200" y="2715768"/>
            <a:ext cx="73152" cy="566928"/>
          </a:xfrm>
          <a:prstGeom prst="rect">
            <a:avLst/>
          </a:prstGeom>
          <a:solidFill>
            <a:srgbClr val="E0922C"/>
          </a:solidFill>
          <a:ln/>
        </p:spPr>
      </p:sp>
      <p:sp>
        <p:nvSpPr>
          <p:cNvPr id="14" name="Text 12"/>
          <p:cNvSpPr/>
          <p:nvPr/>
        </p:nvSpPr>
        <p:spPr>
          <a:xfrm>
            <a:off x="676656" y="2697480"/>
            <a:ext cx="1280160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3343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实践</a:t>
            </a:r>
            <a:endParaRPr lang="en-US" sz="1400" dirty="0"/>
          </a:p>
        </p:txBody>
      </p:sp>
      <p:sp>
        <p:nvSpPr>
          <p:cNvPr id="15" name="Text 13"/>
          <p:cNvSpPr/>
          <p:nvPr/>
        </p:nvSpPr>
        <p:spPr>
          <a:xfrm>
            <a:off x="2103120" y="2679192"/>
            <a:ext cx="6400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50" dirty="0">
                <a:solidFill>
                  <a:srgbClr val="5D8089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查出水、铁、铝、酒精的密度，算一算体积都是 10 cm³ 时它们各重多少克。</a:t>
            </a:r>
            <a:endParaRPr lang="en-US" sz="1150" dirty="0"/>
          </a:p>
        </p:txBody>
      </p:sp>
      <p:sp>
        <p:nvSpPr>
          <p:cNvPr id="16" name="Shape 14"/>
          <p:cNvSpPr/>
          <p:nvPr/>
        </p:nvSpPr>
        <p:spPr>
          <a:xfrm>
            <a:off x="457200" y="3520440"/>
            <a:ext cx="8229600" cy="786384"/>
          </a:xfrm>
          <a:prstGeom prst="roundRect">
            <a:avLst>
              <a:gd name="adj" fmla="val 6977"/>
            </a:avLst>
          </a:prstGeom>
          <a:solidFill>
            <a:srgbClr val="DCECEF"/>
          </a:solidFill>
          <a:ln w="9525">
            <a:solidFill>
              <a:srgbClr val="B8D9DF"/>
            </a:solidFill>
            <a:prstDash val="solid"/>
          </a:ln>
        </p:spPr>
      </p:sp>
      <p:sp>
        <p:nvSpPr>
          <p:cNvPr id="17" name="Shape 15"/>
          <p:cNvSpPr/>
          <p:nvPr/>
        </p:nvSpPr>
        <p:spPr>
          <a:xfrm>
            <a:off x="457200" y="3630168"/>
            <a:ext cx="73152" cy="566928"/>
          </a:xfrm>
          <a:prstGeom prst="rect">
            <a:avLst/>
          </a:prstGeom>
          <a:solidFill>
            <a:srgbClr val="4A90C2"/>
          </a:solidFill>
          <a:ln/>
        </p:spPr>
      </p:sp>
      <p:sp>
        <p:nvSpPr>
          <p:cNvPr id="18" name="Text 16"/>
          <p:cNvSpPr/>
          <p:nvPr/>
        </p:nvSpPr>
        <p:spPr>
          <a:xfrm>
            <a:off x="676656" y="3611880"/>
            <a:ext cx="1280160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3343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挑战</a:t>
            </a:r>
            <a:endParaRPr lang="en-US" sz="1400" dirty="0"/>
          </a:p>
        </p:txBody>
      </p:sp>
      <p:sp>
        <p:nvSpPr>
          <p:cNvPr id="19" name="Text 17"/>
          <p:cNvSpPr/>
          <p:nvPr/>
        </p:nvSpPr>
        <p:spPr>
          <a:xfrm>
            <a:off x="2103120" y="3593592"/>
            <a:ext cx="6400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50" dirty="0">
                <a:solidFill>
                  <a:srgbClr val="5D8089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一块金属 89 g、体积 10 cm³，算出密度，对照密度表判断它可能是什么金属。</a:t>
            </a:r>
            <a:endParaRPr lang="en-US" sz="1150" dirty="0"/>
          </a:p>
        </p:txBody>
      </p:sp>
      <p:sp>
        <p:nvSpPr>
          <p:cNvPr id="20" name="Text 18"/>
          <p:cNvSpPr/>
          <p:nvPr/>
        </p:nvSpPr>
        <p:spPr>
          <a:xfrm>
            <a:off x="411480" y="4809744"/>
            <a:ext cx="56692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5D8089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密度的测量 · 苏科版物理八年级下册</a:t>
            </a:r>
            <a:endParaRPr lang="en-US" sz="850" dirty="0"/>
          </a:p>
        </p:txBody>
      </p:sp>
      <p:sp>
        <p:nvSpPr>
          <p:cNvPr id="21" name="Text 19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155E6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其 八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DCEC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shaorunze/Documents/Claude/Projects/ai推演/测密度-密度台/ppt-assets/c-soli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1554480"/>
            <a:ext cx="9144000" cy="2103120"/>
          </a:xfrm>
          <a:prstGeom prst="rect">
            <a:avLst/>
          </a:prstGeom>
          <a:solidFill>
            <a:srgbClr val="0C2329">
              <a:alpha val="70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457200" y="1828800"/>
            <a:ext cx="8229600" cy="640080"/>
          </a:xfrm>
          <a:prstGeom prst="rect">
            <a:avLst/>
          </a:prstGeom>
          <a:noFill/>
          <a:ln/>
          <a:effectLst>
            <a:outerShdw sx="100000" sy="100000" kx="0" ky="0" algn="bl" rotWithShape="0" blurRad="101600" dist="25400" dir="5400000">
              <a:srgbClr val="000000">
                <a:alpha val="50000"/>
              </a:srgbClr>
            </a:outerShdw>
          </a:effectLst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3400" b="1" spc="400" kern="0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ρ = m / V</a:t>
            </a:r>
            <a:endParaRPr lang="en-US" sz="3400" dirty="0"/>
          </a:p>
        </p:txBody>
      </p:sp>
      <p:sp>
        <p:nvSpPr>
          <p:cNvPr id="5" name="Text 2"/>
          <p:cNvSpPr/>
          <p:nvPr/>
        </p:nvSpPr>
        <p:spPr>
          <a:xfrm>
            <a:off x="457200" y="2697480"/>
            <a:ext cx="82296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800" b="1" spc="200" kern="0" dirty="0">
                <a:solidFill>
                  <a:srgbClr val="D6EBE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称一称、量一量，密度就藏在 m 和 V 里</a:t>
            </a:r>
            <a:endParaRPr lang="en-US" sz="1800" dirty="0"/>
          </a:p>
        </p:txBody>
      </p:sp>
      <p:sp>
        <p:nvSpPr>
          <p:cNvPr id="6" name="Text 3"/>
          <p:cNvSpPr/>
          <p:nvPr/>
        </p:nvSpPr>
        <p:spPr>
          <a:xfrm>
            <a:off x="411480" y="4809744"/>
            <a:ext cx="56692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CFE5E9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密度的测量 · 苏科版物理八年级下册</a:t>
            </a:r>
            <a:endParaRPr lang="en-US" sz="850" dirty="0"/>
          </a:p>
        </p:txBody>
      </p:sp>
      <p:sp>
        <p:nvSpPr>
          <p:cNvPr id="7" name="Text 4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B8D9D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其 九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密度的测量</dc:title>
  <dc:subject>PptxGenJS Presentation</dc:subject>
  <dc:creator>光鹿课件</dc:creator>
  <cp:lastModifiedBy>光鹿课件</cp:lastModifiedBy>
  <cp:revision>1</cp:revision>
  <dcterms:created xsi:type="dcterms:W3CDTF">2026-06-13T18:23:58Z</dcterms:created>
  <dcterms:modified xsi:type="dcterms:W3CDTF">2026-06-13T18:23:58Z</dcterms:modified>
</cp:coreProperties>
</file>