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data-chart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data-chart/index.html?tab=collect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data-chart/index.html?tab=chart&amp;topic=1" TargetMode="External"/><Relationship Id="rId1" Type="http://schemas.openxmlformats.org/officeDocument/2006/relationships/image" Target="../media/image-4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data-chart/index.html?tab=read&amp;topic=2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data-chart/index.html?tab=quiz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2EE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统计表和条形图-统计台/ppt-assets/c-char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0C2226">
              <a:alpha val="62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02920" y="457200"/>
            <a:ext cx="4754880" cy="1554480"/>
          </a:xfrm>
          <a:prstGeom prst="rect">
            <a:avLst/>
          </a:prstGeom>
          <a:solidFill>
            <a:srgbClr val="E6F2F3">
              <a:alpha val="86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66928" y="914400"/>
            <a:ext cx="49377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spc="200" kern="0" dirty="0">
                <a:solidFill>
                  <a:srgbClr val="1D3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统计表和条形统计图</a:t>
            </a:r>
            <a:endParaRPr lang="en-US" sz="3000" dirty="0"/>
          </a:p>
        </p:txBody>
      </p:sp>
      <p:sp>
        <p:nvSpPr>
          <p:cNvPr id="6" name="Text 3"/>
          <p:cNvSpPr/>
          <p:nvPr/>
        </p:nvSpPr>
        <p:spPr>
          <a:xfrm>
            <a:off x="640080" y="603504"/>
            <a:ext cx="3657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100" kern="0" dirty="0">
                <a:solidFill>
                  <a:srgbClr val="156D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收集数据 · 统计台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640080" y="1700784"/>
            <a:ext cx="3657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6B8B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苏教版数学 · 四年级上册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66928" y="397764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spc="200" kern="0" dirty="0">
                <a:solidFill>
                  <a:srgbClr val="E6F2F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收集 · 整理 · 画图 · 分析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611880" y="443484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1F8F9E"/>
          </a:solidFill>
          <a:ln/>
        </p:spPr>
      </p:sp>
      <p:sp>
        <p:nvSpPr>
          <p:cNvPr id="10" name="Text 7"/>
          <p:cNvSpPr/>
          <p:nvPr/>
        </p:nvSpPr>
        <p:spPr>
          <a:xfrm>
            <a:off x="3611880" y="442569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打开统计台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8229600" y="502920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56D79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229600" y="493776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56D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统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D3A4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5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从"怎么知道"说起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D3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全班最喜欢什么运动?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1F8F9E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56D79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56D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统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00784"/>
            <a:ext cx="77724" cy="777240"/>
          </a:xfrm>
          <a:prstGeom prst="rect">
            <a:avLst/>
          </a:prstGeom>
          <a:solidFill>
            <a:srgbClr val="2F8FD8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45920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3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问题来了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56816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B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想知道全班最喜欢的运动,光猜不行,要去调查。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156D79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3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收集数据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B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举手、投票、记录——把每个人的选择收集起来。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39312"/>
            <a:ext cx="77724" cy="777240"/>
          </a:xfrm>
          <a:prstGeom prst="rect">
            <a:avLst/>
          </a:prstGeom>
          <a:solidFill>
            <a:srgbClr val="E8983C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84448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3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今天的任务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95344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B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学会收集整理数据,填统计表、画条形图、再分析。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764024" y="1655064"/>
            <a:ext cx="3959352" cy="2816352"/>
          </a:xfrm>
          <a:prstGeom prst="rect">
            <a:avLst/>
          </a:prstGeom>
          <a:solidFill>
            <a:srgbClr val="FFFFFF"/>
          </a:solidFill>
          <a:ln w="12700">
            <a:solidFill>
              <a:srgbClr val="C3DBDE"/>
            </a:solidFill>
            <a:prstDash val="solid"/>
          </a:ln>
          <a:effectLst>
            <a:outerShdw sx="100000" sy="100000" kx="0" ky="0" algn="bl" rotWithShape="0" blurRad="152400" dist="38100" dir="5400000">
              <a:srgbClr val="5A8388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统计表和条形图-统计台/ppt-assets/c-char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800600" y="1691640"/>
            <a:ext cx="3886200" cy="274320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892040" y="1783080"/>
            <a:ext cx="758952" cy="274320"/>
          </a:xfrm>
          <a:prstGeom prst="rect">
            <a:avLst/>
          </a:prstGeom>
          <a:solidFill>
            <a:srgbClr val="1D3A40"/>
          </a:solidFill>
          <a:ln/>
        </p:spPr>
      </p:sp>
      <p:sp>
        <p:nvSpPr>
          <p:cNvPr id="20" name="Text 17"/>
          <p:cNvSpPr/>
          <p:nvPr/>
        </p:nvSpPr>
        <p:spPr>
          <a:xfrm>
            <a:off x="4892040" y="1772107"/>
            <a:ext cx="7589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5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用数据说话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303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B8B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统计表和条形统计图 · 苏教版数学四年级上册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56D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二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1D3A4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5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第一步 · 收集整理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D3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投票、正字、统计表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1F8F9E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56D79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56D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统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2F8FD8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3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投票收集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B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点项目的"+"投票,每点一次记 1 个。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156D79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3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正字记录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B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一个"正"字是 5,数起来又快又清楚。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E8983C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3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填统计表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B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把各项的人数整理进统计表,一目了然。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C3DBDE"/>
            </a:solidFill>
            <a:prstDash val="solid"/>
          </a:ln>
          <a:effectLst>
            <a:outerShdw sx="100000" sy="100000" kx="0" ky="0" algn="bl" rotWithShape="0" blurRad="152400" dist="38100" dir="5400000">
              <a:srgbClr val="5A8388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统计表和条形图-统计台/ppt-assets/c-collec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709928" cy="274320"/>
          </a:xfrm>
          <a:prstGeom prst="rect">
            <a:avLst/>
          </a:prstGeom>
          <a:solidFill>
            <a:srgbClr val="1D3A40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70992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5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投票 + 正字 + 统计表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1F8F9E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统计台 · 收集数据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303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B8B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统计表和条形统计图 · 苏教版数学四年级上册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56D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三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1D3A4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5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第二步 · 画条形图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D3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直条越高,数量越多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1F8F9E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56D79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56D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统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2F8FD8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3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横轴纵轴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B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横轴是统计的项目,纵轴是数量,一格表示几要看清。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156D79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3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直条高度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B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每项画一根直条,越高表示越多——比统计表更直观。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E0556E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3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一眼看出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B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哪项最多、哪项最少,看直条高低一眼就知道。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C3DBDE"/>
            </a:solidFill>
            <a:prstDash val="solid"/>
          </a:ln>
          <a:effectLst>
            <a:outerShdw sx="100000" sy="100000" kx="0" ky="0" algn="bl" rotWithShape="0" blurRad="152400" dist="38100" dir="5400000">
              <a:srgbClr val="5A8388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统计表和条形图-统计台/ppt-assets/c-char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996696" cy="274320"/>
          </a:xfrm>
          <a:prstGeom prst="rect">
            <a:avLst/>
          </a:prstGeom>
          <a:solidFill>
            <a:srgbClr val="1D3A40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99669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5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数据变成条形图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609344" cy="365760"/>
          </a:xfrm>
          <a:prstGeom prst="roundRect">
            <a:avLst>
              <a:gd name="adj" fmla="val 12500"/>
            </a:avLst>
          </a:prstGeom>
          <a:solidFill>
            <a:srgbClr val="1F8F9E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60934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统计台 · 条形图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303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B8B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统计表和条形统计图 · 苏教版数学四年级上册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56D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四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1D3A4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5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第三步 · 读图分析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D3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从图里读出信息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1F8F9E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56D79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56D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统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2F8FD8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3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最多最少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B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最高的直条最多,最低的直条最少。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156D79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3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合计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B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把各项的人数加起来,就是一共调查了多少人。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E0556E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3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相差几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B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最多比最少多几?用减法:最多 − 最少。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C3DBDE"/>
            </a:solidFill>
            <a:prstDash val="solid"/>
          </a:ln>
          <a:effectLst>
            <a:outerShdw sx="100000" sy="100000" kx="0" ky="0" algn="bl" rotWithShape="0" blurRad="152400" dist="38100" dir="5400000">
              <a:srgbClr val="5A8388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统计表和条形图-统计台/ppt-assets/c-rea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472184" cy="274320"/>
          </a:xfrm>
          <a:prstGeom prst="rect">
            <a:avLst/>
          </a:prstGeom>
          <a:solidFill>
            <a:srgbClr val="1D3A40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47218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5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最多/最少/合计/相差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1F8F9E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统计台 · 读图分析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303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B8B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统计表和条形统计图 · 苏教版数学四年级上册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56D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五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统计表和条形图-统计台/ppt-assets/c-char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486400" y="0"/>
            <a:ext cx="36576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486400" y="0"/>
            <a:ext cx="3657600" cy="5143500"/>
          </a:xfrm>
          <a:prstGeom prst="rect">
            <a:avLst/>
          </a:prstGeom>
          <a:solidFill>
            <a:srgbClr val="0C2226">
              <a:alpha val="50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11480" y="411480"/>
            <a:ext cx="1133856" cy="292608"/>
          </a:xfrm>
          <a:prstGeom prst="rect">
            <a:avLst/>
          </a:prstGeom>
          <a:solidFill>
            <a:srgbClr val="1D3A40"/>
          </a:solidFill>
          <a:ln/>
        </p:spPr>
      </p:sp>
      <p:sp>
        <p:nvSpPr>
          <p:cNvPr id="5" name="Text 2"/>
          <p:cNvSpPr/>
          <p:nvPr/>
        </p:nvSpPr>
        <p:spPr>
          <a:xfrm>
            <a:off x="411480" y="400507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5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小结 · 记牢三点</a:t>
            </a: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393192" y="749808"/>
            <a:ext cx="48463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1D3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用数据说话</a:t>
            </a:r>
            <a:endParaRPr lang="en-US" sz="2300" dirty="0"/>
          </a:p>
        </p:txBody>
      </p:sp>
      <p:sp>
        <p:nvSpPr>
          <p:cNvPr id="7" name="Shape 4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1F8F9E"/>
          </a:solidFill>
          <a:ln/>
        </p:spPr>
      </p:sp>
      <p:sp>
        <p:nvSpPr>
          <p:cNvPr id="8" name="Shape 5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2F8FD8"/>
          </a:solidFill>
          <a:ln/>
        </p:spPr>
      </p:sp>
      <p:sp>
        <p:nvSpPr>
          <p:cNvPr id="9" name="Text 6"/>
          <p:cNvSpPr/>
          <p:nvPr/>
        </p:nvSpPr>
        <p:spPr>
          <a:xfrm>
            <a:off x="640080" y="1664208"/>
            <a:ext cx="4572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3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统计过程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640080" y="1975104"/>
            <a:ext cx="45720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B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收集 → 整理(正字、统计表)→ 画条形图 → 分析。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156D79"/>
          </a:solidFill>
          <a:ln/>
        </p:spPr>
      </p:sp>
      <p:sp>
        <p:nvSpPr>
          <p:cNvPr id="12" name="Text 9"/>
          <p:cNvSpPr/>
          <p:nvPr/>
        </p:nvSpPr>
        <p:spPr>
          <a:xfrm>
            <a:off x="640080" y="2615184"/>
            <a:ext cx="4572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3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看条形图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640080" y="2926080"/>
            <a:ext cx="45720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B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横轴项目、纵轴数量,直条越高越多。</a:t>
            </a:r>
            <a:endParaRPr lang="en-US" sz="1100" dirty="0"/>
          </a:p>
        </p:txBody>
      </p:sp>
      <p:sp>
        <p:nvSpPr>
          <p:cNvPr id="14" name="Shape 11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E8983C"/>
          </a:solidFill>
          <a:ln/>
        </p:spPr>
      </p:sp>
      <p:sp>
        <p:nvSpPr>
          <p:cNvPr id="15" name="Text 12"/>
          <p:cNvSpPr/>
          <p:nvPr/>
        </p:nvSpPr>
        <p:spPr>
          <a:xfrm>
            <a:off x="640080" y="3566160"/>
            <a:ext cx="4572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3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会分析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640080" y="3877056"/>
            <a:ext cx="45720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B8B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最多最少看高低,合计用加、相差用减。点「让小统讲讲」再听一遍。</a:t>
            </a:r>
            <a:endParaRPr lang="en-US" sz="1100" dirty="0"/>
          </a:p>
        </p:txBody>
      </p:sp>
      <p:sp>
        <p:nvSpPr>
          <p:cNvPr id="17" name="Shape 14"/>
          <p:cNvSpPr/>
          <p:nvPr/>
        </p:nvSpPr>
        <p:spPr>
          <a:xfrm>
            <a:off x="457200" y="4498848"/>
            <a:ext cx="2194560" cy="365760"/>
          </a:xfrm>
          <a:prstGeom prst="roundRect">
            <a:avLst>
              <a:gd name="adj" fmla="val 12500"/>
            </a:avLst>
          </a:prstGeom>
          <a:solidFill>
            <a:srgbClr val="1F8F9E"/>
          </a:solidFill>
          <a:ln/>
        </p:spPr>
      </p:sp>
      <p:sp>
        <p:nvSpPr>
          <p:cNvPr id="18" name="Text 15"/>
          <p:cNvSpPr/>
          <p:nvPr/>
        </p:nvSpPr>
        <p:spPr>
          <a:xfrm>
            <a:off x="457200" y="4489704"/>
            <a:ext cx="21945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统计台 · 闯关</a:t>
            </a:r>
            <a:endParaRPr lang="en-US" sz="1150" dirty="0"/>
          </a:p>
        </p:txBody>
      </p:sp>
      <p:sp>
        <p:nvSpPr>
          <p:cNvPr id="19" name="Text 16"/>
          <p:cNvSpPr/>
          <p:nvPr/>
        </p:nvSpPr>
        <p:spPr>
          <a:xfrm>
            <a:off x="411480" y="4809744"/>
            <a:ext cx="5303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B8B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统计表和条形统计图 · 苏教版数学四年级上册</a:t>
            </a:r>
            <a:endParaRPr lang="en-US" sz="850" dirty="0"/>
          </a:p>
        </p:txBody>
      </p:sp>
      <p:sp>
        <p:nvSpPr>
          <p:cNvPr id="20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56D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六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1D3A4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5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课后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D3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自己来调查一次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1F8F9E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56D79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56D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统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6F2F3"/>
          </a:solidFill>
          <a:ln w="12700">
            <a:solidFill>
              <a:srgbClr val="1F8F9E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2F8FD8"/>
          </a:solidFill>
          <a:ln/>
        </p:spPr>
      </p:sp>
      <p:sp>
        <p:nvSpPr>
          <p:cNvPr id="10" name="Text 8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3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B8B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调查本组同学最喜欢的水果,用正字记录、填统计表,画出条形统计图。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2EEF0"/>
          </a:solidFill>
          <a:ln w="9525">
            <a:solidFill>
              <a:srgbClr val="C3DBDE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156D79"/>
          </a:solidFill>
          <a:ln/>
        </p:spPr>
      </p:sp>
      <p:sp>
        <p:nvSpPr>
          <p:cNvPr id="14" name="Text 12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3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B8B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统计自己一周每天的睡觉时间,画成条形图,看哪天最多、哪天最少。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2EEF0"/>
          </a:solidFill>
          <a:ln w="9525">
            <a:solidFill>
              <a:srgbClr val="C3DBDE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E8983C"/>
          </a:solidFill>
          <a:ln/>
        </p:spPr>
      </p:sp>
      <p:sp>
        <p:nvSpPr>
          <p:cNvPr id="18" name="Text 16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3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B8B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从一张条形统计图上,提出并回答 3 个数学问题(最多、相差、合计)。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5303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B8B9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统计表和条形统计图 · 苏教版数学四年级上册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56D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七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2EE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统计表和条形图-统计台/ppt-assets/c-char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554480"/>
            <a:ext cx="9144000" cy="2103120"/>
          </a:xfrm>
          <a:prstGeom prst="rect">
            <a:avLst/>
          </a:prstGeom>
          <a:solidFill>
            <a:srgbClr val="0C2226">
              <a:alpha val="6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182880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spc="4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收集 · 整理 · 分析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457200" y="265176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spc="300" kern="0" dirty="0">
                <a:solidFill>
                  <a:srgbClr val="BFE6E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让数据帮我们做判断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303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6DEE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统计表和条形统计图 · 苏教版数学四年级上册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A3D2D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八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统计表和条形统计图</dc:title>
  <dc:subject>PptxGenJS Presentation</dc:subject>
  <dc:creator>光鹿课件</dc:creator>
  <cp:lastModifiedBy>光鹿课件</cp:lastModifiedBy>
  <cp:revision>1</cp:revision>
  <dcterms:created xsi:type="dcterms:W3CDTF">2026-06-13T18:32:04Z</dcterms:created>
  <dcterms:modified xsi:type="dcterms:W3CDTF">2026-06-13T18:32:04Z</dcterms:modified>
</cp:coreProperties>
</file>