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notesMasterIdLst>
    <p:notesMasterId r:id="rId11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daqingshu-school/index.html" TargetMode="External"/><Relationship Id="rId1" Type="http://schemas.openxmlformats.org/officeDocument/2006/relationships/image" Target="../media/image-1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daqingshu-school/index.html?tab=school" TargetMode="External"/><Relationship Id="rId1" Type="http://schemas.openxmlformats.org/officeDocument/2006/relationships/image" Target="../media/image-4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daqingshu-school/index.html?tab=nation" TargetMode="External"/><Relationship Id="rId1" Type="http://schemas.openxmlformats.org/officeDocument/2006/relationships/image" Target="../media/image-6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hyperlink" Target="https://globalaits.com/files/daqingshu-school/index.html?tab=quiz" TargetMode="Externa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6E6C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大青树下的小学-民族课堂台/ppt-assets/c-school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A2208">
              <a:alpha val="56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548640" y="155448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b="1" spc="200" kern="0" dirty="0">
                <a:solidFill>
                  <a:srgbClr val="F8E2C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部编版语文 · 三年级上册 · 第1课</a:t>
            </a:r>
            <a:endParaRPr lang="en-US" sz="1500" dirty="0"/>
          </a:p>
        </p:txBody>
      </p:sp>
      <p:sp>
        <p:nvSpPr>
          <p:cNvPr id="5" name="Text 2"/>
          <p:cNvSpPr/>
          <p:nvPr/>
        </p:nvSpPr>
        <p:spPr>
          <a:xfrm>
            <a:off x="457200" y="2011680"/>
            <a:ext cx="8229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5000" b="1" spc="600" kern="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大青树下的小学</a:t>
            </a:r>
            <a:endParaRPr lang="en-US" sz="5000" dirty="0"/>
          </a:p>
        </p:txBody>
      </p:sp>
      <p:sp>
        <p:nvSpPr>
          <p:cNvPr id="6" name="Text 3"/>
          <p:cNvSpPr/>
          <p:nvPr/>
        </p:nvSpPr>
        <p:spPr>
          <a:xfrm>
            <a:off x="457200" y="3200400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i="1" spc="100" kern="0" dirty="0">
                <a:solidFill>
                  <a:srgbClr val="FBEAD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多民族的小学 · 一天的校园 · 各民族都是好朋友</a:t>
            </a:r>
            <a:endParaRPr lang="en-US" sz="1500" dirty="0"/>
          </a:p>
        </p:txBody>
      </p:sp>
      <p:sp>
        <p:nvSpPr>
          <p:cNvPr id="7" name="Shape 4"/>
          <p:cNvSpPr/>
          <p:nvPr/>
        </p:nvSpPr>
        <p:spPr>
          <a:xfrm>
            <a:off x="3611880" y="4114800"/>
            <a:ext cx="1920240" cy="365760"/>
          </a:xfrm>
          <a:prstGeom prst="roundRect">
            <a:avLst>
              <a:gd name="adj" fmla="val 12500"/>
            </a:avLst>
          </a:prstGeom>
          <a:solidFill>
            <a:srgbClr val="E0892C"/>
          </a:solidFill>
          <a:ln/>
        </p:spPr>
      </p:sp>
      <p:sp>
        <p:nvSpPr>
          <p:cNvPr id="8" name="Text 5"/>
          <p:cNvSpPr/>
          <p:nvPr/>
        </p:nvSpPr>
        <p:spPr>
          <a:xfrm>
            <a:off x="3611880" y="4105656"/>
            <a:ext cx="19202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打开课堂台</a:t>
            </a:r>
            <a:endParaRPr lang="en-US" sz="11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DF8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463040" cy="292608"/>
          </a:xfrm>
          <a:prstGeom prst="rect">
            <a:avLst/>
          </a:prstGeom>
          <a:solidFill>
            <a:srgbClr val="5A3618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4630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CF4E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Lead-in · 导入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5A36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你的学校是什么样的?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E0892C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746504"/>
            <a:ext cx="77724" cy="777240"/>
          </a:xfrm>
          <a:prstGeom prst="rect">
            <a:avLst/>
          </a:prstGeom>
          <a:solidFill>
            <a:srgbClr val="E0892C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169164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5A36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看一看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640080" y="200253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A07A4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有这样一所小学,&lt;b&gt;不同民族&lt;/b&gt;的小朋友从不同方向走来,在同一间教室里学习。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57200" y="2752344"/>
            <a:ext cx="77724" cy="777240"/>
          </a:xfrm>
          <a:prstGeom prst="rect">
            <a:avLst/>
          </a:prstGeom>
          <a:solidFill>
            <a:srgbClr val="E0892C"/>
          </a:solidFill>
          <a:ln/>
        </p:spPr>
      </p:sp>
      <p:sp>
        <p:nvSpPr>
          <p:cNvPr id="10" name="Text 8"/>
          <p:cNvSpPr/>
          <p:nvPr/>
        </p:nvSpPr>
        <p:spPr>
          <a:xfrm>
            <a:off x="640080" y="269748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5A36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今天读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40080" y="300837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A07A4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《大青树下的小学》——我国&lt;b&gt;西南边疆&lt;/b&gt;一所多民族小学一天的学习生活。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457200" y="3758184"/>
            <a:ext cx="77724" cy="777240"/>
          </a:xfrm>
          <a:prstGeom prst="rect">
            <a:avLst/>
          </a:prstGeom>
          <a:solidFill>
            <a:srgbClr val="C0392B"/>
          </a:solidFill>
          <a:ln/>
        </p:spPr>
      </p:sp>
      <p:sp>
        <p:nvSpPr>
          <p:cNvPr id="13" name="Text 11"/>
          <p:cNvSpPr/>
          <p:nvPr/>
        </p:nvSpPr>
        <p:spPr>
          <a:xfrm>
            <a:off x="640080" y="370332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5A36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怎么学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40080" y="401421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A07A4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&lt;b&gt;走进小学看场景 → 品读好句 → 认识民族 → 闯关&lt;/b&gt;,读懂内容、体会情感。</a:t>
            </a:r>
            <a:endParaRPr lang="en-US" sz="1100" dirty="0"/>
          </a:p>
        </p:txBody>
      </p:sp>
      <p:sp>
        <p:nvSpPr>
          <p:cNvPr id="15" name="Text 13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A07A4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大青树下的小学 · 部编版语文三年级上册 第1课</a:t>
            </a:r>
            <a:endParaRPr lang="en-US" sz="850" dirty="0"/>
          </a:p>
        </p:txBody>
      </p:sp>
      <p:sp>
        <p:nvSpPr>
          <p:cNvPr id="16" name="Text 14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C06D1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P.2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DF8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463040" cy="292608"/>
          </a:xfrm>
          <a:prstGeom prst="rect">
            <a:avLst/>
          </a:prstGeom>
          <a:solidFill>
            <a:srgbClr val="5A3618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4630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CF4E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Order · 课文顺序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5A36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一天的校园:走过四个场景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E0892C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627632"/>
            <a:ext cx="4069080" cy="1280160"/>
          </a:xfrm>
          <a:prstGeom prst="roundRect">
            <a:avLst>
              <a:gd name="adj" fmla="val 7143"/>
            </a:avLst>
          </a:prstGeom>
          <a:solidFill>
            <a:srgbClr val="FDF8EF"/>
          </a:solidFill>
          <a:ln w="15240">
            <a:solidFill>
              <a:srgbClr val="E0892C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457200" y="1627632"/>
            <a:ext cx="4069080" cy="73152"/>
          </a:xfrm>
          <a:prstGeom prst="rect">
            <a:avLst/>
          </a:prstGeom>
          <a:solidFill>
            <a:srgbClr val="E0892C"/>
          </a:solidFill>
          <a:ln/>
        </p:spPr>
      </p:sp>
      <p:sp>
        <p:nvSpPr>
          <p:cNvPr id="8" name="Text 6"/>
          <p:cNvSpPr/>
          <p:nvPr/>
        </p:nvSpPr>
        <p:spPr>
          <a:xfrm>
            <a:off x="640080" y="1773936"/>
            <a:ext cx="37033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E0892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🌄 上学路上</a:t>
            </a:r>
            <a:endParaRPr lang="en-US" sz="1500" dirty="0"/>
          </a:p>
        </p:txBody>
      </p:sp>
      <p:sp>
        <p:nvSpPr>
          <p:cNvPr id="9" name="Text 7"/>
          <p:cNvSpPr/>
          <p:nvPr/>
        </p:nvSpPr>
        <p:spPr>
          <a:xfrm>
            <a:off x="640080" y="2176272"/>
            <a:ext cx="3703320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500"/>
              </a:lnSpc>
              <a:buNone/>
            </a:pPr>
            <a:r>
              <a:rPr lang="en-US" sz="1100" dirty="0">
                <a:solidFill>
                  <a:srgbClr val="7A4E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从山坡上、坪坝里、开着绒球花的小路上,不同民族的小朋友走来。</a:t>
            </a:r>
            <a:endParaRPr lang="en-US" sz="1100" dirty="0"/>
          </a:p>
        </p:txBody>
      </p:sp>
      <p:sp>
        <p:nvSpPr>
          <p:cNvPr id="10" name="Shape 8"/>
          <p:cNvSpPr/>
          <p:nvPr/>
        </p:nvSpPr>
        <p:spPr>
          <a:xfrm>
            <a:off x="4617720" y="1627632"/>
            <a:ext cx="4069080" cy="1280160"/>
          </a:xfrm>
          <a:prstGeom prst="roundRect">
            <a:avLst>
              <a:gd name="adj" fmla="val 7143"/>
            </a:avLst>
          </a:prstGeom>
          <a:solidFill>
            <a:srgbClr val="FDF8EF"/>
          </a:solidFill>
          <a:ln w="15240">
            <a:solidFill>
              <a:srgbClr val="C0392B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4617720" y="1627632"/>
            <a:ext cx="4069080" cy="73152"/>
          </a:xfrm>
          <a:prstGeom prst="rect">
            <a:avLst/>
          </a:prstGeom>
          <a:solidFill>
            <a:srgbClr val="C0392B"/>
          </a:solidFill>
          <a:ln/>
        </p:spPr>
      </p:sp>
      <p:sp>
        <p:nvSpPr>
          <p:cNvPr id="12" name="Text 10"/>
          <p:cNvSpPr/>
          <p:nvPr/>
        </p:nvSpPr>
        <p:spPr>
          <a:xfrm>
            <a:off x="4800600" y="1773936"/>
            <a:ext cx="37033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C039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🇨🇳 来到学校</a:t>
            </a:r>
            <a:endParaRPr lang="en-US" sz="1500" dirty="0"/>
          </a:p>
        </p:txBody>
      </p:sp>
      <p:sp>
        <p:nvSpPr>
          <p:cNvPr id="13" name="Text 11"/>
          <p:cNvSpPr/>
          <p:nvPr/>
        </p:nvSpPr>
        <p:spPr>
          <a:xfrm>
            <a:off x="4800600" y="2176272"/>
            <a:ext cx="3703320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500"/>
              </a:lnSpc>
              <a:buNone/>
            </a:pPr>
            <a:r>
              <a:rPr lang="en-US" sz="1100" dirty="0">
                <a:solidFill>
                  <a:srgbClr val="7A4E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向老师问好,向国旗敬礼;不同民族的小朋友都成了好朋友。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035808"/>
            <a:ext cx="4069080" cy="1280160"/>
          </a:xfrm>
          <a:prstGeom prst="roundRect">
            <a:avLst>
              <a:gd name="adj" fmla="val 7143"/>
            </a:avLst>
          </a:prstGeom>
          <a:solidFill>
            <a:srgbClr val="FDF8EF"/>
          </a:solidFill>
          <a:ln w="15240">
            <a:solidFill>
              <a:srgbClr val="3A8A5A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457200" y="3035808"/>
            <a:ext cx="4069080" cy="73152"/>
          </a:xfrm>
          <a:prstGeom prst="rect">
            <a:avLst/>
          </a:prstGeom>
          <a:solidFill>
            <a:srgbClr val="3A8A5A"/>
          </a:solidFill>
          <a:ln/>
        </p:spPr>
      </p:sp>
      <p:sp>
        <p:nvSpPr>
          <p:cNvPr id="16" name="Text 14"/>
          <p:cNvSpPr/>
          <p:nvPr/>
        </p:nvSpPr>
        <p:spPr>
          <a:xfrm>
            <a:off x="640080" y="3182112"/>
            <a:ext cx="37033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3A8A5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📖 上课了</a:t>
            </a:r>
            <a:endParaRPr lang="en-US" sz="1500" dirty="0"/>
          </a:p>
        </p:txBody>
      </p:sp>
      <p:sp>
        <p:nvSpPr>
          <p:cNvPr id="17" name="Text 15"/>
          <p:cNvSpPr/>
          <p:nvPr/>
        </p:nvSpPr>
        <p:spPr>
          <a:xfrm>
            <a:off x="640080" y="3584448"/>
            <a:ext cx="3703320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500"/>
              </a:lnSpc>
              <a:buNone/>
            </a:pPr>
            <a:r>
              <a:rPr lang="en-US" sz="1100" dirty="0">
                <a:solidFill>
                  <a:srgbClr val="7A4E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在同一间教室一起读课文,声音真好听;窗外十分安静。</a:t>
            </a:r>
            <a:endParaRPr lang="en-US" sz="1100" dirty="0"/>
          </a:p>
        </p:txBody>
      </p:sp>
      <p:sp>
        <p:nvSpPr>
          <p:cNvPr id="18" name="Shape 16"/>
          <p:cNvSpPr/>
          <p:nvPr/>
        </p:nvSpPr>
        <p:spPr>
          <a:xfrm>
            <a:off x="4617720" y="3035808"/>
            <a:ext cx="4069080" cy="1280160"/>
          </a:xfrm>
          <a:prstGeom prst="roundRect">
            <a:avLst>
              <a:gd name="adj" fmla="val 7143"/>
            </a:avLst>
          </a:prstGeom>
          <a:solidFill>
            <a:srgbClr val="FDF8EF"/>
          </a:solidFill>
          <a:ln w="15240">
            <a:solidFill>
              <a:srgbClr val="C06D16"/>
            </a:solidFill>
            <a:prstDash val="solid"/>
          </a:ln>
        </p:spPr>
      </p:sp>
      <p:sp>
        <p:nvSpPr>
          <p:cNvPr id="19" name="Shape 17"/>
          <p:cNvSpPr/>
          <p:nvPr/>
        </p:nvSpPr>
        <p:spPr>
          <a:xfrm>
            <a:off x="4617720" y="3035808"/>
            <a:ext cx="4069080" cy="73152"/>
          </a:xfrm>
          <a:prstGeom prst="rect">
            <a:avLst/>
          </a:prstGeom>
          <a:solidFill>
            <a:srgbClr val="C06D16"/>
          </a:solidFill>
          <a:ln/>
        </p:spPr>
      </p:sp>
      <p:sp>
        <p:nvSpPr>
          <p:cNvPr id="20" name="Text 18"/>
          <p:cNvSpPr/>
          <p:nvPr/>
        </p:nvSpPr>
        <p:spPr>
          <a:xfrm>
            <a:off x="4800600" y="3182112"/>
            <a:ext cx="37033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C06D1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🦚 下课了</a:t>
            </a:r>
            <a:endParaRPr lang="en-US" sz="1500" dirty="0"/>
          </a:p>
        </p:txBody>
      </p:sp>
      <p:sp>
        <p:nvSpPr>
          <p:cNvPr id="21" name="Text 19"/>
          <p:cNvSpPr/>
          <p:nvPr/>
        </p:nvSpPr>
        <p:spPr>
          <a:xfrm>
            <a:off x="4800600" y="3584448"/>
            <a:ext cx="3703320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500"/>
              </a:lnSpc>
              <a:buNone/>
            </a:pPr>
            <a:r>
              <a:rPr lang="en-US" sz="1100" dirty="0">
                <a:solidFill>
                  <a:srgbClr val="7A4E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在大青树下跳孔雀舞、摔跤、做游戏,小鸟松鼠都来看热闹。</a:t>
            </a:r>
            <a:endParaRPr lang="en-US" sz="1100" dirty="0"/>
          </a:p>
        </p:txBody>
      </p:sp>
      <p:sp>
        <p:nvSpPr>
          <p:cNvPr id="22" name="Text 20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A07A4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大青树下的小学 · 部编版语文三年级上册 第1课</a:t>
            </a:r>
            <a:endParaRPr lang="en-US" sz="850" dirty="0"/>
          </a:p>
        </p:txBody>
      </p:sp>
      <p:sp>
        <p:nvSpPr>
          <p:cNvPr id="23" name="Text 21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C06D1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DF8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133856" cy="292608"/>
          </a:xfrm>
          <a:prstGeom prst="rect">
            <a:avLst/>
          </a:prstGeom>
          <a:solidFill>
            <a:srgbClr val="5A3618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13385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CF4E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演示 · 走进小学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5A36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点场景卡,读课文好句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E0892C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746504"/>
            <a:ext cx="77724" cy="777240"/>
          </a:xfrm>
          <a:prstGeom prst="rect">
            <a:avLst/>
          </a:prstGeom>
          <a:solidFill>
            <a:srgbClr val="E0892C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169164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5A36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点场景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640080" y="200253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A07A4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点上学路上/来到学校/上课/下课四张卡。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57200" y="2752344"/>
            <a:ext cx="77724" cy="777240"/>
          </a:xfrm>
          <a:prstGeom prst="rect">
            <a:avLst/>
          </a:prstGeom>
          <a:solidFill>
            <a:srgbClr val="3A8A5A"/>
          </a:solidFill>
          <a:ln/>
        </p:spPr>
      </p:sp>
      <p:sp>
        <p:nvSpPr>
          <p:cNvPr id="10" name="Text 8"/>
          <p:cNvSpPr/>
          <p:nvPr/>
        </p:nvSpPr>
        <p:spPr>
          <a:xfrm>
            <a:off x="640080" y="269748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5A36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读好句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40080" y="300837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A07A4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显示该场景课文好句并朗读(放慢语速)。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457200" y="3758184"/>
            <a:ext cx="77724" cy="777240"/>
          </a:xfrm>
          <a:prstGeom prst="rect">
            <a:avLst/>
          </a:prstGeom>
          <a:solidFill>
            <a:srgbClr val="C0392B"/>
          </a:solidFill>
          <a:ln/>
        </p:spPr>
      </p:sp>
      <p:sp>
        <p:nvSpPr>
          <p:cNvPr id="13" name="Text 11"/>
          <p:cNvSpPr/>
          <p:nvPr/>
        </p:nvSpPr>
        <p:spPr>
          <a:xfrm>
            <a:off x="640080" y="370332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5A36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看品读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40080" y="401421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A07A4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配“品读”点拨,理清顺序、体会写法。</a:t>
            </a:r>
            <a:endParaRPr lang="en-US" sz="1100" dirty="0"/>
          </a:p>
        </p:txBody>
      </p:sp>
      <p:sp>
        <p:nvSpPr>
          <p:cNvPr id="15" name="Shape 13"/>
          <p:cNvSpPr/>
          <p:nvPr/>
        </p:nvSpPr>
        <p:spPr>
          <a:xfrm>
            <a:off x="3913632" y="1655064"/>
            <a:ext cx="4809744" cy="2724912"/>
          </a:xfrm>
          <a:prstGeom prst="rect">
            <a:avLst/>
          </a:prstGeom>
          <a:solidFill>
            <a:srgbClr val="FFFFFF"/>
          </a:solidFill>
          <a:ln w="12700">
            <a:solidFill>
              <a:srgbClr val="E4C79C"/>
            </a:solidFill>
            <a:prstDash val="solid"/>
          </a:ln>
          <a:effectLst>
            <a:outerShdw sx="100000" sy="100000" kx="0" ky="0" algn="bl" rotWithShape="0" blurRad="152400" dist="38100" dir="5400000">
              <a:srgbClr val="A07A4E">
                <a:alpha val="30000"/>
              </a:srgbClr>
            </a:outerShdw>
          </a:effectLst>
        </p:spPr>
      </p:sp>
      <p:pic>
        <p:nvPicPr>
          <p:cNvPr id="16" name="Image 0" descr="/Users/shaorunze/Documents/Claude/Projects/ai推演/大青树下的小学-民族课堂台/ppt-assets/c-school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691640"/>
            <a:ext cx="4736592" cy="2651760"/>
          </a:xfrm>
          <a:prstGeom prst="rect">
            <a:avLst/>
          </a:prstGeom>
        </p:spPr>
      </p:pic>
      <p:sp>
        <p:nvSpPr>
          <p:cNvPr id="17" name="Shape 14"/>
          <p:cNvSpPr/>
          <p:nvPr/>
        </p:nvSpPr>
        <p:spPr>
          <a:xfrm>
            <a:off x="4041648" y="1783080"/>
            <a:ext cx="640080" cy="274320"/>
          </a:xfrm>
          <a:prstGeom prst="rect">
            <a:avLst/>
          </a:prstGeom>
          <a:solidFill>
            <a:srgbClr val="5A3618"/>
          </a:solidFill>
          <a:ln/>
        </p:spPr>
      </p:sp>
      <p:sp>
        <p:nvSpPr>
          <p:cNvPr id="18" name="Text 15"/>
          <p:cNvSpPr/>
          <p:nvPr/>
        </p:nvSpPr>
        <p:spPr>
          <a:xfrm>
            <a:off x="4041648" y="1772107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CF4E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走进小学</a:t>
            </a:r>
            <a:endParaRPr lang="en-US" sz="1000" dirty="0"/>
          </a:p>
        </p:txBody>
      </p:sp>
      <p:sp>
        <p:nvSpPr>
          <p:cNvPr id="19" name="Shape 16"/>
          <p:cNvSpPr/>
          <p:nvPr/>
        </p:nvSpPr>
        <p:spPr>
          <a:xfrm>
            <a:off x="3950208" y="4434840"/>
            <a:ext cx="1737360" cy="365760"/>
          </a:xfrm>
          <a:prstGeom prst="roundRect">
            <a:avLst>
              <a:gd name="adj" fmla="val 12500"/>
            </a:avLst>
          </a:prstGeom>
          <a:solidFill>
            <a:srgbClr val="E0892C"/>
          </a:solidFill>
          <a:ln/>
        </p:spPr>
      </p:sp>
      <p:sp>
        <p:nvSpPr>
          <p:cNvPr id="20" name="Text 17"/>
          <p:cNvSpPr/>
          <p:nvPr/>
        </p:nvSpPr>
        <p:spPr>
          <a:xfrm>
            <a:off x="3950208" y="4425696"/>
            <a:ext cx="17373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课堂台 · 走进小学</a:t>
            </a:r>
            <a:endParaRPr lang="en-US" sz="1150" dirty="0"/>
          </a:p>
        </p:txBody>
      </p:sp>
      <p:sp>
        <p:nvSpPr>
          <p:cNvPr id="21" name="Text 18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A07A4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大青树下的小学 · 部编版语文三年级上册 第1课</a:t>
            </a:r>
            <a:endParaRPr lang="en-US" sz="850" dirty="0"/>
          </a:p>
        </p:txBody>
      </p:sp>
      <p:sp>
        <p:nvSpPr>
          <p:cNvPr id="22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C06D1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DF8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024128" cy="292608"/>
          </a:xfrm>
          <a:prstGeom prst="rect">
            <a:avLst/>
          </a:prstGeom>
          <a:solidFill>
            <a:srgbClr val="5A3618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024128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CF4E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How · 写法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5A36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“窗外十分安静……”怎么写的?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E0892C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627632"/>
            <a:ext cx="8229600" cy="1371600"/>
          </a:xfrm>
          <a:prstGeom prst="roundRect">
            <a:avLst>
              <a:gd name="adj" fmla="val 5333"/>
            </a:avLst>
          </a:prstGeom>
          <a:solidFill>
            <a:srgbClr val="FDF8EF"/>
          </a:solidFill>
          <a:ln w="15240">
            <a:solidFill>
              <a:srgbClr val="E0892C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731520" y="1783080"/>
            <a:ext cx="7680960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2600"/>
              </a:lnSpc>
              <a:buNone/>
            </a:pPr>
            <a:r>
              <a:rPr lang="en-US" sz="1600" b="1" dirty="0">
                <a:solidFill>
                  <a:srgbClr val="5A36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这时候,窗外十分安静,树枝不摇了,鸟儿不叫了,蝴蝶停在花朵上,好像都在听同学们读课文。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548640" y="3246120"/>
            <a:ext cx="4023360" cy="1280160"/>
          </a:xfrm>
          <a:prstGeom prst="roundRect">
            <a:avLst>
              <a:gd name="adj" fmla="val 7143"/>
            </a:avLst>
          </a:prstGeom>
          <a:solidFill>
            <a:srgbClr val="FDF8EF"/>
          </a:solidFill>
          <a:ln w="16510">
            <a:solidFill>
              <a:srgbClr val="C06D16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548640" y="3246120"/>
            <a:ext cx="4023360" cy="73152"/>
          </a:xfrm>
          <a:prstGeom prst="rect">
            <a:avLst/>
          </a:prstGeom>
          <a:solidFill>
            <a:srgbClr val="C06D16"/>
          </a:solidFill>
          <a:ln/>
        </p:spPr>
      </p:sp>
      <p:sp>
        <p:nvSpPr>
          <p:cNvPr id="10" name="Text 8"/>
          <p:cNvSpPr/>
          <p:nvPr/>
        </p:nvSpPr>
        <p:spPr>
          <a:xfrm>
            <a:off x="548640" y="3401568"/>
            <a:ext cx="40233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50" b="1" dirty="0">
                <a:solidFill>
                  <a:srgbClr val="C06D1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写的是什么?</a:t>
            </a:r>
            <a:endParaRPr lang="en-US" sz="1450" dirty="0"/>
          </a:p>
        </p:txBody>
      </p:sp>
      <p:sp>
        <p:nvSpPr>
          <p:cNvPr id="11" name="Text 9"/>
          <p:cNvSpPr/>
          <p:nvPr/>
        </p:nvSpPr>
        <p:spPr>
          <a:xfrm>
            <a:off x="731520" y="3803904"/>
            <a:ext cx="36576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1150" dirty="0">
                <a:solidFill>
                  <a:srgbClr val="7A4E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写树枝、鸟儿、蝴蝶都安静下来,好像都在“听”。</a:t>
            </a:r>
            <a:endParaRPr lang="en-US" sz="1150" dirty="0"/>
          </a:p>
        </p:txBody>
      </p:sp>
      <p:sp>
        <p:nvSpPr>
          <p:cNvPr id="12" name="Shape 10"/>
          <p:cNvSpPr/>
          <p:nvPr/>
        </p:nvSpPr>
        <p:spPr>
          <a:xfrm>
            <a:off x="4572000" y="3246120"/>
            <a:ext cx="4023360" cy="1280160"/>
          </a:xfrm>
          <a:prstGeom prst="roundRect">
            <a:avLst>
              <a:gd name="adj" fmla="val 7143"/>
            </a:avLst>
          </a:prstGeom>
          <a:solidFill>
            <a:srgbClr val="FDF8EF"/>
          </a:solidFill>
          <a:ln w="16510">
            <a:solidFill>
              <a:srgbClr val="3A8A5A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4572000" y="3246120"/>
            <a:ext cx="4023360" cy="73152"/>
          </a:xfrm>
          <a:prstGeom prst="rect">
            <a:avLst/>
          </a:prstGeom>
          <a:solidFill>
            <a:srgbClr val="3A8A5A"/>
          </a:solidFill>
          <a:ln/>
        </p:spPr>
      </p:sp>
      <p:sp>
        <p:nvSpPr>
          <p:cNvPr id="14" name="Text 12"/>
          <p:cNvSpPr/>
          <p:nvPr/>
        </p:nvSpPr>
        <p:spPr>
          <a:xfrm>
            <a:off x="4572000" y="3401568"/>
            <a:ext cx="40233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50" b="1" dirty="0">
                <a:solidFill>
                  <a:srgbClr val="3A8A5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好在哪里?</a:t>
            </a:r>
            <a:endParaRPr lang="en-US" sz="1450" dirty="0"/>
          </a:p>
        </p:txBody>
      </p:sp>
      <p:sp>
        <p:nvSpPr>
          <p:cNvPr id="15" name="Text 13"/>
          <p:cNvSpPr/>
          <p:nvPr/>
        </p:nvSpPr>
        <p:spPr>
          <a:xfrm>
            <a:off x="4754880" y="3803904"/>
            <a:ext cx="36576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1150" dirty="0">
                <a:solidFill>
                  <a:srgbClr val="7A4E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用环境侧面烘托——侧面写出读书声好听、同学们读得入神。</a:t>
            </a:r>
            <a:endParaRPr lang="en-US" sz="1150" dirty="0"/>
          </a:p>
        </p:txBody>
      </p:sp>
      <p:sp>
        <p:nvSpPr>
          <p:cNvPr id="16" name="Text 14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A07A4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大青树下的小学 · 部编版语文三年级上册 第1课</a:t>
            </a:r>
            <a:endParaRPr lang="en-US" sz="850" dirty="0"/>
          </a:p>
        </p:txBody>
      </p:sp>
      <p:sp>
        <p:nvSpPr>
          <p:cNvPr id="17" name="Text 15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C06D1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DF8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133856" cy="292608"/>
          </a:xfrm>
          <a:prstGeom prst="rect">
            <a:avLst/>
          </a:prstGeom>
          <a:solidFill>
            <a:srgbClr val="5A3618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13385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CF4E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演示 · 民族风采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5A36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认识课文里的民族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E0892C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746504"/>
            <a:ext cx="77724" cy="777240"/>
          </a:xfrm>
          <a:prstGeom prst="rect">
            <a:avLst/>
          </a:prstGeom>
          <a:solidFill>
            <a:srgbClr val="E0892C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169164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5A36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点民族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640080" y="200253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A07A4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点傣族/景颇族/阿昌族/德昂族/汉族。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57200" y="2752344"/>
            <a:ext cx="77724" cy="777240"/>
          </a:xfrm>
          <a:prstGeom prst="rect">
            <a:avLst/>
          </a:prstGeom>
          <a:solidFill>
            <a:srgbClr val="C0392B"/>
          </a:solidFill>
          <a:ln/>
        </p:spPr>
      </p:sp>
      <p:sp>
        <p:nvSpPr>
          <p:cNvPr id="10" name="Text 8"/>
          <p:cNvSpPr/>
          <p:nvPr/>
        </p:nvSpPr>
        <p:spPr>
          <a:xfrm>
            <a:off x="640080" y="269748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5A36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看介绍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40080" y="300837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A07A4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了解民族特点(主要居住在西南地区)。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457200" y="3758184"/>
            <a:ext cx="77724" cy="777240"/>
          </a:xfrm>
          <a:prstGeom prst="rect">
            <a:avLst/>
          </a:prstGeom>
          <a:solidFill>
            <a:srgbClr val="3A8A5A"/>
          </a:solidFill>
          <a:ln/>
        </p:spPr>
      </p:sp>
      <p:sp>
        <p:nvSpPr>
          <p:cNvPr id="13" name="Text 11"/>
          <p:cNvSpPr/>
          <p:nvPr/>
        </p:nvSpPr>
        <p:spPr>
          <a:xfrm>
            <a:off x="640080" y="370332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5A36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悟团结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40080" y="401421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A07A4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不同民族在同一所学校,都是好朋友。</a:t>
            </a:r>
            <a:endParaRPr lang="en-US" sz="1100" dirty="0"/>
          </a:p>
        </p:txBody>
      </p:sp>
      <p:sp>
        <p:nvSpPr>
          <p:cNvPr id="15" name="Shape 13"/>
          <p:cNvSpPr/>
          <p:nvPr/>
        </p:nvSpPr>
        <p:spPr>
          <a:xfrm>
            <a:off x="3913632" y="1655064"/>
            <a:ext cx="4809744" cy="2724912"/>
          </a:xfrm>
          <a:prstGeom prst="rect">
            <a:avLst/>
          </a:prstGeom>
          <a:solidFill>
            <a:srgbClr val="FFFFFF"/>
          </a:solidFill>
          <a:ln w="12700">
            <a:solidFill>
              <a:srgbClr val="E4C79C"/>
            </a:solidFill>
            <a:prstDash val="solid"/>
          </a:ln>
          <a:effectLst>
            <a:outerShdw sx="100000" sy="100000" kx="0" ky="0" algn="bl" rotWithShape="0" blurRad="152400" dist="38100" dir="5400000">
              <a:srgbClr val="A07A4E">
                <a:alpha val="30000"/>
              </a:srgbClr>
            </a:outerShdw>
          </a:effectLst>
        </p:spPr>
      </p:sp>
      <p:pic>
        <p:nvPicPr>
          <p:cNvPr id="16" name="Image 0" descr="/Users/shaorunze/Documents/Claude/Projects/ai推演/大青树下的小学-民族课堂台/ppt-assets/c-nation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691640"/>
            <a:ext cx="4736592" cy="2651760"/>
          </a:xfrm>
          <a:prstGeom prst="rect">
            <a:avLst/>
          </a:prstGeom>
        </p:spPr>
      </p:pic>
      <p:sp>
        <p:nvSpPr>
          <p:cNvPr id="17" name="Shape 14"/>
          <p:cNvSpPr/>
          <p:nvPr/>
        </p:nvSpPr>
        <p:spPr>
          <a:xfrm>
            <a:off x="4041648" y="1783080"/>
            <a:ext cx="640080" cy="274320"/>
          </a:xfrm>
          <a:prstGeom prst="rect">
            <a:avLst/>
          </a:prstGeom>
          <a:solidFill>
            <a:srgbClr val="5A3618"/>
          </a:solidFill>
          <a:ln/>
        </p:spPr>
      </p:sp>
      <p:sp>
        <p:nvSpPr>
          <p:cNvPr id="18" name="Text 15"/>
          <p:cNvSpPr/>
          <p:nvPr/>
        </p:nvSpPr>
        <p:spPr>
          <a:xfrm>
            <a:off x="4041648" y="1772107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CF4E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民族风采</a:t>
            </a:r>
            <a:endParaRPr lang="en-US" sz="1000" dirty="0"/>
          </a:p>
        </p:txBody>
      </p:sp>
      <p:sp>
        <p:nvSpPr>
          <p:cNvPr id="19" name="Shape 16"/>
          <p:cNvSpPr/>
          <p:nvPr/>
        </p:nvSpPr>
        <p:spPr>
          <a:xfrm>
            <a:off x="3950208" y="4434840"/>
            <a:ext cx="1737360" cy="365760"/>
          </a:xfrm>
          <a:prstGeom prst="roundRect">
            <a:avLst>
              <a:gd name="adj" fmla="val 12500"/>
            </a:avLst>
          </a:prstGeom>
          <a:solidFill>
            <a:srgbClr val="E0892C"/>
          </a:solidFill>
          <a:ln/>
        </p:spPr>
      </p:sp>
      <p:sp>
        <p:nvSpPr>
          <p:cNvPr id="20" name="Text 17"/>
          <p:cNvSpPr/>
          <p:nvPr/>
        </p:nvSpPr>
        <p:spPr>
          <a:xfrm>
            <a:off x="3950208" y="4425696"/>
            <a:ext cx="17373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课堂台 · 民族风采</a:t>
            </a:r>
            <a:endParaRPr lang="en-US" sz="1150" dirty="0"/>
          </a:p>
        </p:txBody>
      </p:sp>
      <p:sp>
        <p:nvSpPr>
          <p:cNvPr id="21" name="Text 18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A07A4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大青树下的小学 · 部编版语文三年级上册 第1课</a:t>
            </a:r>
            <a:endParaRPr lang="en-US" sz="850" dirty="0"/>
          </a:p>
        </p:txBody>
      </p:sp>
      <p:sp>
        <p:nvSpPr>
          <p:cNvPr id="22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C06D1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DF8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411480"/>
            <a:ext cx="1463040" cy="292608"/>
          </a:xfrm>
          <a:prstGeom prst="rect">
            <a:avLst/>
          </a:prstGeom>
          <a:solidFill>
            <a:srgbClr val="5A3618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400507"/>
            <a:ext cx="14630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CF4E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Summary · 板书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49808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300" b="1" dirty="0">
                <a:solidFill>
                  <a:srgbClr val="5A36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1 大青树下的小学</a:t>
            </a:r>
            <a:endParaRPr lang="en-US" sz="2300" dirty="0"/>
          </a:p>
        </p:txBody>
      </p:sp>
      <p:sp>
        <p:nvSpPr>
          <p:cNvPr id="5" name="Shape 3"/>
          <p:cNvSpPr/>
          <p:nvPr/>
        </p:nvSpPr>
        <p:spPr>
          <a:xfrm>
            <a:off x="429768" y="1371600"/>
            <a:ext cx="566928" cy="41148"/>
          </a:xfrm>
          <a:prstGeom prst="rect">
            <a:avLst/>
          </a:prstGeom>
          <a:solidFill>
            <a:srgbClr val="E0892C"/>
          </a:solidFill>
          <a:ln/>
        </p:spPr>
      </p:sp>
      <p:sp>
        <p:nvSpPr>
          <p:cNvPr id="6" name="Text 4"/>
          <p:cNvSpPr/>
          <p:nvPr/>
        </p:nvSpPr>
        <p:spPr>
          <a:xfrm>
            <a:off x="548640" y="187452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5A36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上学路上 → 来到学校 → 上课 → 下课</a:t>
            </a:r>
            <a:pPr indent="0" marL="0">
              <a:buNone/>
            </a:pPr>
            <a:r>
              <a:rPr lang="en-US" sz="1600" dirty="0">
                <a:solidFill>
                  <a:srgbClr val="A07A4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  (一天的校园)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548640" y="251460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C039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傣族 · 景颇族 · 阿昌族 · 德昂族 · 汉族 —— 都是好朋友</a:t>
            </a:r>
            <a:endParaRPr lang="en-US" sz="1450" dirty="0"/>
          </a:p>
        </p:txBody>
      </p:sp>
      <p:sp>
        <p:nvSpPr>
          <p:cNvPr id="8" name="Text 6"/>
          <p:cNvSpPr/>
          <p:nvPr/>
        </p:nvSpPr>
        <p:spPr>
          <a:xfrm>
            <a:off x="548640" y="315468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8A5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窗外十分安静……(环境侧面烘托:读书声好听、读得入神)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548640" y="365760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C06D1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情感:民族团结友爱 · 对学校的喜爱与自豪</a:t>
            </a:r>
            <a:endParaRPr lang="en-US" sz="1400" dirty="0"/>
          </a:p>
        </p:txBody>
      </p:sp>
      <p:sp>
        <p:nvSpPr>
          <p:cNvPr id="10" name="Shape 8"/>
          <p:cNvSpPr/>
          <p:nvPr/>
        </p:nvSpPr>
        <p:spPr>
          <a:xfrm>
            <a:off x="3291840" y="4206240"/>
            <a:ext cx="2560320" cy="365760"/>
          </a:xfrm>
          <a:prstGeom prst="roundRect">
            <a:avLst>
              <a:gd name="adj" fmla="val 12500"/>
            </a:avLst>
          </a:prstGeom>
          <a:solidFill>
            <a:srgbClr val="E0892C"/>
          </a:solidFill>
          <a:ln/>
        </p:spPr>
      </p:sp>
      <p:sp>
        <p:nvSpPr>
          <p:cNvPr id="11" name="Text 9"/>
          <p:cNvSpPr/>
          <p:nvPr/>
        </p:nvSpPr>
        <p:spPr>
          <a:xfrm>
            <a:off x="3291840" y="4197096"/>
            <a:ext cx="25603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课堂台 · 闯关检测</a:t>
            </a:r>
            <a:endParaRPr lang="en-US" sz="1150" dirty="0"/>
          </a:p>
        </p:txBody>
      </p:sp>
      <p:sp>
        <p:nvSpPr>
          <p:cNvPr id="12" name="Text 10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A07A4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大青树下的小学 · 部编版语文三年级上册 第1课</a:t>
            </a:r>
            <a:endParaRPr lang="en-US" sz="850" dirty="0"/>
          </a:p>
        </p:txBody>
      </p:sp>
      <p:sp>
        <p:nvSpPr>
          <p:cNvPr id="13" name="Text 11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C06D1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DF8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572768" cy="292608"/>
          </a:xfrm>
          <a:prstGeom prst="rect">
            <a:avLst/>
          </a:prstGeom>
          <a:solidFill>
            <a:srgbClr val="5A3618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572768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CF4E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Homework · 作业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5A36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读一读,写一写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E0892C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6916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FBE5CC"/>
          </a:solidFill>
          <a:ln w="12700">
            <a:solidFill>
              <a:srgbClr val="E0892C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457200" y="1801368"/>
            <a:ext cx="73152" cy="566928"/>
          </a:xfrm>
          <a:prstGeom prst="rect">
            <a:avLst/>
          </a:prstGeom>
          <a:solidFill>
            <a:srgbClr val="E0892C"/>
          </a:solidFill>
          <a:ln/>
        </p:spPr>
      </p:sp>
      <p:sp>
        <p:nvSpPr>
          <p:cNvPr id="8" name="Text 6"/>
          <p:cNvSpPr/>
          <p:nvPr/>
        </p:nvSpPr>
        <p:spPr>
          <a:xfrm>
            <a:off x="676656" y="17830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5A36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必做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2103120" y="17647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A07A4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有感情地朗读课文,背诵喜欢的部分;抄写绒球花、凤尾竹、孔雀舞、铜钟等词语。</a:t>
            </a:r>
            <a:endParaRPr lang="en-US" sz="1150" dirty="0"/>
          </a:p>
        </p:txBody>
      </p:sp>
      <p:sp>
        <p:nvSpPr>
          <p:cNvPr id="10" name="Shape 8"/>
          <p:cNvSpPr/>
          <p:nvPr/>
        </p:nvSpPr>
        <p:spPr>
          <a:xfrm>
            <a:off x="457200" y="26060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F6E6CB"/>
          </a:solidFill>
          <a:ln w="9525">
            <a:solidFill>
              <a:srgbClr val="E4C79C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457200" y="2715768"/>
            <a:ext cx="73152" cy="566928"/>
          </a:xfrm>
          <a:prstGeom prst="rect">
            <a:avLst/>
          </a:prstGeom>
          <a:solidFill>
            <a:srgbClr val="C0392B"/>
          </a:solidFill>
          <a:ln/>
        </p:spPr>
      </p:sp>
      <p:sp>
        <p:nvSpPr>
          <p:cNvPr id="12" name="Text 10"/>
          <p:cNvSpPr/>
          <p:nvPr/>
        </p:nvSpPr>
        <p:spPr>
          <a:xfrm>
            <a:off x="676656" y="26974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5A36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实践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2103120" y="26791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A07A4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用几句话写一写你的学校或班级的课间活动,试着写出热闹或安静的样子。</a:t>
            </a:r>
            <a:endParaRPr lang="en-US" sz="1150" dirty="0"/>
          </a:p>
        </p:txBody>
      </p:sp>
      <p:sp>
        <p:nvSpPr>
          <p:cNvPr id="14" name="Shape 12"/>
          <p:cNvSpPr/>
          <p:nvPr/>
        </p:nvSpPr>
        <p:spPr>
          <a:xfrm>
            <a:off x="457200" y="35204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F6E6CB"/>
          </a:solidFill>
          <a:ln w="9525">
            <a:solidFill>
              <a:srgbClr val="E4C79C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457200" y="3630168"/>
            <a:ext cx="73152" cy="566928"/>
          </a:xfrm>
          <a:prstGeom prst="rect">
            <a:avLst/>
          </a:prstGeom>
          <a:solidFill>
            <a:srgbClr val="3A8A5A"/>
          </a:solidFill>
          <a:ln/>
        </p:spPr>
      </p:sp>
      <p:sp>
        <p:nvSpPr>
          <p:cNvPr id="16" name="Text 14"/>
          <p:cNvSpPr/>
          <p:nvPr/>
        </p:nvSpPr>
        <p:spPr>
          <a:xfrm>
            <a:off x="676656" y="36118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5A36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挑战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2103120" y="35935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A07A4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查一查傣族、景颇族等民族住在我国哪里、有什么特色,下节课向同学介绍。</a:t>
            </a:r>
            <a:endParaRPr lang="en-US" sz="1150" dirty="0"/>
          </a:p>
        </p:txBody>
      </p:sp>
      <p:sp>
        <p:nvSpPr>
          <p:cNvPr id="18" name="Text 16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A07A4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大青树下的小学 · 部编版语文三年级上册 第1课</a:t>
            </a:r>
            <a:endParaRPr lang="en-US" sz="850" dirty="0"/>
          </a:p>
        </p:txBody>
      </p:sp>
      <p:sp>
        <p:nvSpPr>
          <p:cNvPr id="19" name="Text 17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C06D1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6E6C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大青树下的小学-民族课堂台/ppt-assets/c-school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A2208">
              <a:alpha val="58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2103120"/>
            <a:ext cx="8229600" cy="731520"/>
          </a:xfrm>
          <a:prstGeom prst="rect">
            <a:avLst/>
          </a:prstGeom>
          <a:noFill/>
          <a:ln/>
          <a:effectLst>
            <a:outerShdw sx="100000" sy="100000" kx="0" ky="0" algn="bl" rotWithShape="0" blurRad="101600" dist="25400" dir="5400000">
              <a:srgbClr val="000000">
                <a:alpha val="50000"/>
              </a:srgbClr>
            </a:outerShdw>
          </a:effectLst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4000" b="1" spc="400" kern="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都是好朋友</a:t>
            </a:r>
            <a:endParaRPr lang="en-US" sz="4000" dirty="0"/>
          </a:p>
        </p:txBody>
      </p:sp>
      <p:sp>
        <p:nvSpPr>
          <p:cNvPr id="5" name="Text 2"/>
          <p:cNvSpPr/>
          <p:nvPr/>
        </p:nvSpPr>
        <p:spPr>
          <a:xfrm>
            <a:off x="457200" y="310896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spc="200" kern="0" dirty="0">
                <a:solidFill>
                  <a:srgbClr val="FBEAD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不同民族 · 同一所学校 · 民族团结一家亲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F6E6C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大青树下的小学 · 部编版语文三年级上册 第1课</a:t>
            </a:r>
            <a:endParaRPr lang="en-US" sz="850" dirty="0"/>
          </a:p>
        </p:txBody>
      </p:sp>
      <p:sp>
        <p:nvSpPr>
          <p:cNvPr id="7" name="Text 4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F6E6C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大青树下的小学</dc:title>
  <dc:subject>PptxGenJS Presentation</dc:subject>
  <dc:creator>光鹿课件</dc:creator>
  <cp:lastModifiedBy>光鹿课件</cp:lastModifiedBy>
  <cp:revision>1</cp:revision>
  <dcterms:created xsi:type="dcterms:W3CDTF">2026-06-14T12:26:13Z</dcterms:created>
  <dcterms:modified xsi:type="dcterms:W3CDTF">2026-06-14T12:26:13Z</dcterms:modified>
</cp:coreProperties>
</file>