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mparatives-lab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mparatives-lab/index.html?adj=tall" TargetMode="External"/><Relationship Id="rId1" Type="http://schemas.openxmlformats.org/officeDocument/2006/relationships/image" Target="../media/image-3-1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mparatives-lab/index.html?tab=rules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mparatives-lab/index.html?adj=big" TargetMode="External"/><Relationship Id="rId2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mparatives-lab/index.html?adj=good" TargetMode="External"/><Relationship Id="rId2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mparatives-lab/index.html?tab=quiz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mparatives-lab/index.html?adj=tal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英语/比较级/封面-英语词典与钢笔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669280" cy="5143500"/>
          </a:xfrm>
          <a:prstGeom prst="rect">
            <a:avLst/>
          </a:prstGeom>
          <a:solidFill>
            <a:srgbClr val="FBF8F1">
              <a:alpha val="8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0" y="0"/>
            <a:ext cx="2011680" cy="5143500"/>
          </a:xfrm>
          <a:prstGeom prst="rect">
            <a:avLst/>
          </a:prstGeom>
          <a:solidFill>
            <a:srgbClr val="FBF8F1">
              <a:alpha val="4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548640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spc="200" kern="0" dirty="0">
                <a:solidFill>
                  <a:srgbClr val="2E4A7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译林版英语 · 八年级上册 · Unit 1 Friends · Grammar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502920" y="1298448"/>
            <a:ext cx="5486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300" b="1" spc="100" kern="0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形容词的比较级和最高级</a:t>
            </a:r>
            <a:endParaRPr lang="en-US" sz="3300" dirty="0"/>
          </a:p>
        </p:txBody>
      </p:sp>
      <p:sp>
        <p:nvSpPr>
          <p:cNvPr id="7" name="Text 4"/>
          <p:cNvSpPr/>
          <p:nvPr/>
        </p:nvSpPr>
        <p:spPr>
          <a:xfrm>
            <a:off x="548640" y="2084832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i="1" dirty="0">
                <a:solidFill>
                  <a:srgbClr val="C25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566928" y="2743200"/>
            <a:ext cx="5120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谁更高?谁最高? —— 拖一拖,单词跟着实时变形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566928" y="3383280"/>
            <a:ext cx="1321308" cy="36576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  <a:effectLst>
            <a:outerShdw sx="100000" sy="100000" kx="0" ky="0" algn="bl" rotWithShape="0" blurRad="88900" dist="25400" dir="5400000">
              <a:srgbClr val="1A2A4A">
                <a:alpha val="3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66928" y="3374136"/>
            <a:ext cx="132130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打开变形实验室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566928" y="4389120"/>
            <a:ext cx="5029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授课:____________      Class: 8 (    )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55280" y="-822960"/>
            <a:ext cx="2011680" cy="2011680"/>
          </a:xfrm>
          <a:prstGeom prst="ellipse">
            <a:avLst/>
          </a:prstGeom>
          <a:ln w="12700">
            <a:solidFill>
              <a:srgbClr val="2E4A7D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321040" y="-457200"/>
            <a:ext cx="1280160" cy="1280160"/>
          </a:xfrm>
          <a:prstGeom prst="ellipse">
            <a:avLst/>
          </a:prstGeom>
          <a:ln w="9525">
            <a:solidFill>
              <a:srgbClr val="C25A4A">
                <a:alpha val="3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384048"/>
            <a:ext cx="1303020" cy="292608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5" name="Text 3"/>
          <p:cNvSpPr/>
          <p:nvPr/>
        </p:nvSpPr>
        <p:spPr>
          <a:xfrm>
            <a:off x="411480" y="373075"/>
            <a:ext cx="13030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 · 学习目标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spc="30" kern="0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谁更高,谁最高?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572768"/>
            <a:ext cx="822960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25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本课是 Unit 1 Friends 的语法板块。</a:t>
            </a:r>
            <a:pPr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在"描述朋友"的主题里,我们把零散的比较经验,整理成完整的比较级与最高级规则——两者比较用比较级 + than,三者及以上用 the + 最高级。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2468880"/>
            <a:ext cx="8229600" cy="676656"/>
          </a:xfrm>
          <a:prstGeom prst="roundRect">
            <a:avLst>
              <a:gd name="adj" fmla="val 13514"/>
            </a:avLst>
          </a:prstGeom>
          <a:solidFill>
            <a:srgbClr val="FFFDF8"/>
          </a:solidFill>
          <a:ln w="9525">
            <a:solidFill>
              <a:srgbClr val="D7CFB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7200" y="2560320"/>
            <a:ext cx="64008" cy="493776"/>
          </a:xfrm>
          <a:prstGeom prst="rect">
            <a:avLst/>
          </a:prstGeom>
          <a:solidFill>
            <a:srgbClr val="2E4A7D"/>
          </a:solidFill>
          <a:ln/>
        </p:spPr>
      </p:sp>
      <p:sp>
        <p:nvSpPr>
          <p:cNvPr id="11" name="Text 9"/>
          <p:cNvSpPr/>
          <p:nvPr/>
        </p:nvSpPr>
        <p:spPr>
          <a:xfrm>
            <a:off x="658368" y="2542032"/>
            <a:ext cx="1371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2238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Language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2011680" y="2523744"/>
            <a:ext cx="6537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掌握比较级和最高级的六类构成规则;理解比较级常配 than、最高级前加 the;能正确拼写。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255264"/>
            <a:ext cx="8229600" cy="676656"/>
          </a:xfrm>
          <a:prstGeom prst="roundRect">
            <a:avLst>
              <a:gd name="adj" fmla="val 13514"/>
            </a:avLst>
          </a:prstGeom>
          <a:solidFill>
            <a:srgbClr val="FFFDF8"/>
          </a:solidFill>
          <a:ln w="9525">
            <a:solidFill>
              <a:srgbClr val="D7CFB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" y="3346704"/>
            <a:ext cx="64008" cy="493776"/>
          </a:xfrm>
          <a:prstGeom prst="rect">
            <a:avLst/>
          </a:prstGeom>
          <a:solidFill>
            <a:srgbClr val="C79A3C"/>
          </a:solidFill>
          <a:ln/>
        </p:spPr>
      </p:sp>
      <p:sp>
        <p:nvSpPr>
          <p:cNvPr id="15" name="Text 13"/>
          <p:cNvSpPr/>
          <p:nvPr/>
        </p:nvSpPr>
        <p:spPr>
          <a:xfrm>
            <a:off x="658368" y="3328416"/>
            <a:ext cx="1371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2238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Ability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2011680" y="3310128"/>
            <a:ext cx="6537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能用比较级比较两者、用最高级比较三者及以上,正确造句并朗读;在描述朋友等真实语境中运用。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7200" y="4041648"/>
            <a:ext cx="8229600" cy="676656"/>
          </a:xfrm>
          <a:prstGeom prst="roundRect">
            <a:avLst>
              <a:gd name="adj" fmla="val 13514"/>
            </a:avLst>
          </a:prstGeom>
          <a:solidFill>
            <a:srgbClr val="FFFDF8"/>
          </a:solidFill>
          <a:ln w="9525">
            <a:solidFill>
              <a:srgbClr val="D7CFBD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57200" y="4133088"/>
            <a:ext cx="64008" cy="493776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19" name="Text 17"/>
          <p:cNvSpPr/>
          <p:nvPr/>
        </p:nvSpPr>
        <p:spPr>
          <a:xfrm>
            <a:off x="658368" y="4114800"/>
            <a:ext cx="13716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22385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2011680" y="4096512"/>
            <a:ext cx="6537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通过"预测—操作—观察—归纳"自己发现拼写规律;识别并纠正 more+比较级、漏 the 等错误。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7B76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英语/比较级/意象-三本递增的书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532120" y="0"/>
            <a:ext cx="361188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532120" y="0"/>
            <a:ext cx="3611880" cy="5143500"/>
          </a:xfrm>
          <a:prstGeom prst="rect">
            <a:avLst/>
          </a:prstGeom>
          <a:solidFill>
            <a:srgbClr val="22385E">
              <a:alpha val="3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566928" cy="292608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5669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核心区分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937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两者,还是三者?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645920"/>
            <a:ext cx="77724" cy="777240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591056"/>
            <a:ext cx="46634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比较级 Comparative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640080" y="1883664"/>
            <a:ext cx="4663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比较两者,形容词加 -er(或 more),后面常跟 than。Amy is taller than Ben.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2E4A7D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505456"/>
            <a:ext cx="46634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最高级 Superlative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40080" y="2798064"/>
            <a:ext cx="4663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比较三者及以上,形容词加 -est(或 most),前面加 the。Amy is the tallest of the three.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57200" y="3474720"/>
            <a:ext cx="77724" cy="777240"/>
          </a:xfrm>
          <a:prstGeom prst="rect">
            <a:avLst/>
          </a:prstGeom>
          <a:solidFill>
            <a:srgbClr val="C79A3C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419856"/>
            <a:ext cx="46634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一图记牢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40080" y="3712464"/>
            <a:ext cx="4663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三本由薄到厚的书 = 原级 → 比较级 → 最高级;拖动实验台三人,句子实时生成。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457200" y="4434840"/>
            <a:ext cx="1691640" cy="36576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  <a:effectLst>
            <a:outerShdw sx="100000" sy="100000" kx="0" ky="0" algn="bl" rotWithShape="0" blurRad="88900" dist="25400" dir="5400000">
              <a:srgbClr val="1A2A4A">
                <a:alpha val="3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457200" y="4425696"/>
            <a:ext cx="1691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实验台 · 开始变形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4073652" y="3049524"/>
            <a:ext cx="3739896" cy="1636776"/>
          </a:xfrm>
          <a:prstGeom prst="rect">
            <a:avLst/>
          </a:prstGeom>
          <a:solidFill>
            <a:srgbClr val="FFFFFF"/>
          </a:solidFill>
          <a:ln w="12700">
            <a:solidFill>
              <a:srgbClr val="D7CFBD"/>
            </a:solidFill>
            <a:prstDash val="solid"/>
          </a:ln>
          <a:effectLst>
            <a:outerShdw sx="100000" sy="100000" kx="0" ky="0" algn="bl" rotWithShape="0" blurRad="165100" dist="50800" dir="5400000">
              <a:srgbClr val="8A7E60">
                <a:alpha val="35000"/>
              </a:srgbClr>
            </a:outerShdw>
          </a:effectLst>
        </p:spPr>
      </p:sp>
      <p:pic>
        <p:nvPicPr>
          <p:cNvPr id="20" name="Image 1" descr="/Users/shaorunze/Documents/Claude/Projects/ai推演/比较级-实验室/ppt-assets/c-tall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114800" y="3090672"/>
            <a:ext cx="3657600" cy="1554480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4224528" y="3200400"/>
            <a:ext cx="2304288" cy="27432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22" name="Text 18"/>
          <p:cNvSpPr/>
          <p:nvPr/>
        </p:nvSpPr>
        <p:spPr>
          <a:xfrm>
            <a:off x="4224528" y="3189427"/>
            <a:ext cx="23042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tall → taller → tallest</a:t>
            </a:r>
            <a:endParaRPr lang="en-US" sz="950" dirty="0"/>
          </a:p>
        </p:txBody>
      </p:sp>
      <p:sp>
        <p:nvSpPr>
          <p:cNvPr id="23" name="Text 19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7B76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24" name="Text 20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55280" y="-822960"/>
            <a:ext cx="2011680" cy="2011680"/>
          </a:xfrm>
          <a:prstGeom prst="ellipse">
            <a:avLst/>
          </a:prstGeom>
          <a:ln w="12700">
            <a:solidFill>
              <a:srgbClr val="2E4A7D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321040" y="-457200"/>
            <a:ext cx="1280160" cy="1280160"/>
          </a:xfrm>
          <a:prstGeom prst="ellipse">
            <a:avLst/>
          </a:prstGeom>
          <a:ln w="9525">
            <a:solidFill>
              <a:srgbClr val="C25A4A">
                <a:alpha val="3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384048"/>
            <a:ext cx="566928" cy="292608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5" name="Text 3"/>
          <p:cNvSpPr/>
          <p:nvPr/>
        </p:nvSpPr>
        <p:spPr>
          <a:xfrm>
            <a:off x="411480" y="373075"/>
            <a:ext cx="5669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拼写规则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spc="30" kern="0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五条规则 + 不规则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25A4A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82296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2743200"/>
                <a:gridCol w="365760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E4C77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规则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4A7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E4C77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怎么变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4A7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E4C77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4A7D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2B2B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① 一般情况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7B76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直接加 -er / -est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i="1" dirty="0">
                          <a:solidFill>
                            <a:srgbClr val="22385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tall → taller → tallest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2B2B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② 以 e 结尾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7B76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只加 -r / -st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i="1" dirty="0">
                          <a:solidFill>
                            <a:srgbClr val="22385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nice → nicer → nicest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2B2B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③ 重读闭音节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7B76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双写末尾辅音,再加 -er / -est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i="1" dirty="0">
                          <a:solidFill>
                            <a:srgbClr val="22385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big → bigger → biggest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2B2B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④ 辅音 + y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7B76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去 y 改 i,再加 -er / -est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i="1" dirty="0">
                          <a:solidFill>
                            <a:srgbClr val="22385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happy → happier → happiest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2B2B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⑤ 多音节 / 长词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7B76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前面加 more / most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i="1" dirty="0">
                          <a:solidFill>
                            <a:srgbClr val="22385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beautiful → more / most beautiful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2B2B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★ 不规则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7B766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单独记忆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i="1" dirty="0">
                          <a:solidFill>
                            <a:srgbClr val="22385E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good → better → best;bad → worse → worst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C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E1"/>
                    </a:solidFill>
                  </a:tcPr>
                </a:tc>
              </a:tr>
            </a:tbl>
          </a:graphicData>
        </a:graphic>
      </p:graphicFrame>
      <p:sp>
        <p:nvSpPr>
          <p:cNvPr id="9" name="Shape 6"/>
          <p:cNvSpPr/>
          <p:nvPr/>
        </p:nvSpPr>
        <p:spPr>
          <a:xfrm>
            <a:off x="457200" y="4526280"/>
            <a:ext cx="2377440" cy="36576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  <a:effectLst>
            <a:outerShdw sx="100000" sy="100000" kx="0" ky="0" algn="bl" rotWithShape="0" blurRad="88900" dist="25400" dir="5400000">
              <a:srgbClr val="1A2A4A">
                <a:alpha val="3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457200" y="4517136"/>
            <a:ext cx="2377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实验台 · 五条规则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7B76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55280" y="-822960"/>
            <a:ext cx="2011680" cy="2011680"/>
          </a:xfrm>
          <a:prstGeom prst="ellipse">
            <a:avLst/>
          </a:prstGeom>
          <a:ln w="12700">
            <a:solidFill>
              <a:srgbClr val="2E4A7D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321040" y="-457200"/>
            <a:ext cx="1280160" cy="1280160"/>
          </a:xfrm>
          <a:prstGeom prst="ellipse">
            <a:avLst/>
          </a:prstGeom>
          <a:ln w="9525">
            <a:solidFill>
              <a:srgbClr val="C25A4A">
                <a:alpha val="3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384048"/>
            <a:ext cx="1303020" cy="292608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5" name="Text 3"/>
          <p:cNvSpPr/>
          <p:nvPr/>
        </p:nvSpPr>
        <p:spPr>
          <a:xfrm>
            <a:off x="411480" y="373075"/>
            <a:ext cx="13030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难点细看 · 拼写变化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spc="30" kern="0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双写 与 去y改i</a:t>
            </a:r>
            <a:pPr indent="0" marL="0">
              <a:buNone/>
            </a:pPr>
            <a:r>
              <a:rPr lang="en-US" sz="1700" i="1" spc="30" kern="0" dirty="0">
                <a:solidFill>
                  <a:srgbClr val="4A6EA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 big / happy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8" name="Shape 6"/>
          <p:cNvSpPr/>
          <p:nvPr/>
        </p:nvSpPr>
        <p:spPr>
          <a:xfrm>
            <a:off x="457200" y="1627632"/>
            <a:ext cx="77724" cy="777240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7276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③ 重读闭音节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big、hot、thin 这类"辅音+元音+辅音"的词,要双写末尾辅音字母:big → bigg → bigger / biggest。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57200" y="2542032"/>
            <a:ext cx="77724" cy="777240"/>
          </a:xfrm>
          <a:prstGeom prst="rect">
            <a:avLst/>
          </a:prstGeom>
          <a:solidFill>
            <a:srgbClr val="2E4A7D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8716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④ 辅音字母 + y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0080" y="27797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happy、easy、busy 这类结尾,把 y 改成 i:happy → happi → happier / happiest。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457200" y="3456432"/>
            <a:ext cx="77724" cy="777240"/>
          </a:xfrm>
          <a:prstGeom prst="rect">
            <a:avLst/>
          </a:prstGeom>
          <a:solidFill>
            <a:srgbClr val="C79A3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40156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实验台怎么帮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选这些词,右侧"规则透视"会一步步把双写、改 i 的过程演示出来,看得见。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57200" y="4434840"/>
            <a:ext cx="1568196" cy="36576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  <a:effectLst>
            <a:outerShdw sx="100000" sy="100000" kx="0" ky="0" algn="bl" rotWithShape="0" blurRad="88900" dist="25400" dir="5400000">
              <a:srgbClr val="1A2A4A">
                <a:alpha val="3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57200" y="4425696"/>
            <a:ext cx="15681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实验台 · big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3909060" y="1741932"/>
            <a:ext cx="4818888" cy="2203704"/>
          </a:xfrm>
          <a:prstGeom prst="rect">
            <a:avLst/>
          </a:prstGeom>
          <a:solidFill>
            <a:srgbClr val="FFFFFF"/>
          </a:solidFill>
          <a:ln w="12700">
            <a:solidFill>
              <a:srgbClr val="D7CFBD"/>
            </a:solidFill>
            <a:prstDash val="solid"/>
          </a:ln>
          <a:effectLst>
            <a:outerShdw sx="100000" sy="100000" kx="0" ky="0" algn="bl" rotWithShape="0" blurRad="165100" dist="50800" dir="5400000">
              <a:srgbClr val="8A7E60">
                <a:alpha val="35000"/>
              </a:srgbClr>
            </a:outerShdw>
          </a:effectLst>
        </p:spPr>
      </p:sp>
      <p:pic>
        <p:nvPicPr>
          <p:cNvPr id="20" name="Image 0" descr="/Users/shaorunze/Documents/Claude/Projects/ai推演/比较级-实验室/ppt-assets/c-big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950208" y="1783080"/>
            <a:ext cx="4736592" cy="2121408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4059936" y="1892808"/>
            <a:ext cx="1938528" cy="27432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22" name="Text 19"/>
          <p:cNvSpPr/>
          <p:nvPr/>
        </p:nvSpPr>
        <p:spPr>
          <a:xfrm>
            <a:off x="4059936" y="1881835"/>
            <a:ext cx="19385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big → bigg → bigger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7B76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55280" y="-822960"/>
            <a:ext cx="2011680" cy="2011680"/>
          </a:xfrm>
          <a:prstGeom prst="ellipse">
            <a:avLst/>
          </a:prstGeom>
          <a:ln w="12700">
            <a:solidFill>
              <a:srgbClr val="2E4A7D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321040" y="-457200"/>
            <a:ext cx="1280160" cy="1280160"/>
          </a:xfrm>
          <a:prstGeom prst="ellipse">
            <a:avLst/>
          </a:prstGeom>
          <a:ln w="9525">
            <a:solidFill>
              <a:srgbClr val="C25A4A">
                <a:alpha val="3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384048"/>
            <a:ext cx="1828800" cy="292608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5" name="Text 3"/>
          <p:cNvSpPr/>
          <p:nvPr/>
        </p:nvSpPr>
        <p:spPr>
          <a:xfrm>
            <a:off x="411480" y="373075"/>
            <a:ext cx="1828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难点细看 · more 与不规则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spc="30" kern="0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长词 与 不规则</a:t>
            </a:r>
            <a:pPr indent="0" marL="0">
              <a:buNone/>
            </a:pPr>
            <a:r>
              <a:rPr lang="en-US" sz="1700" i="1" spc="30" kern="0" dirty="0">
                <a:solidFill>
                  <a:srgbClr val="4A6EA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 beautiful / good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8" name="Shape 6"/>
          <p:cNvSpPr/>
          <p:nvPr/>
        </p:nvSpPr>
        <p:spPr>
          <a:xfrm>
            <a:off x="457200" y="1627632"/>
            <a:ext cx="77724" cy="777240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7276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⑤ 多音节用 more/most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beautiful、important 这类长词,词本身不变,前面加 more / most。不能说 beautifuler。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57200" y="2542032"/>
            <a:ext cx="77724" cy="777240"/>
          </a:xfrm>
          <a:prstGeom prst="rect">
            <a:avLst/>
          </a:prstGeom>
          <a:solidFill>
            <a:srgbClr val="2E4A7D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8716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★ 不规则要单记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0080" y="27797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good/well → better → best;bad → worse → worst;many/much → more → most;little → less → least。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457200" y="3456432"/>
            <a:ext cx="77724" cy="777240"/>
          </a:xfrm>
          <a:prstGeom prst="rect">
            <a:avLst/>
          </a:prstGeom>
          <a:solidFill>
            <a:srgbClr val="C79A3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40156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最常见错误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more taller ✗ —— taller 已是比较级,不能再加 more;最高级别漏掉 the。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57200" y="4434840"/>
            <a:ext cx="1691640" cy="36576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  <a:effectLst>
            <a:outerShdw sx="100000" sy="100000" kx="0" ky="0" algn="bl" rotWithShape="0" blurRad="88900" dist="25400" dir="5400000">
              <a:srgbClr val="1A2A4A">
                <a:alpha val="3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57200" y="4425696"/>
            <a:ext cx="1691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实验台 · good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3909060" y="1741932"/>
            <a:ext cx="4818888" cy="2203704"/>
          </a:xfrm>
          <a:prstGeom prst="rect">
            <a:avLst/>
          </a:prstGeom>
          <a:solidFill>
            <a:srgbClr val="FFFFFF"/>
          </a:solidFill>
          <a:ln w="12700">
            <a:solidFill>
              <a:srgbClr val="D7CFBD"/>
            </a:solidFill>
            <a:prstDash val="solid"/>
          </a:ln>
          <a:effectLst>
            <a:outerShdw sx="100000" sy="100000" kx="0" ky="0" algn="bl" rotWithShape="0" blurRad="165100" dist="50800" dir="5400000">
              <a:srgbClr val="8A7E60">
                <a:alpha val="35000"/>
              </a:srgbClr>
            </a:outerShdw>
          </a:effectLst>
        </p:spPr>
      </p:sp>
      <p:pic>
        <p:nvPicPr>
          <p:cNvPr id="20" name="Image 0" descr="/Users/shaorunze/Documents/Claude/Projects/ai推演/比较级-实验室/ppt-assets/c-goo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950208" y="1783080"/>
            <a:ext cx="4736592" cy="2121408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4059936" y="1892808"/>
            <a:ext cx="2029968" cy="27432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22" name="Text 19"/>
          <p:cNvSpPr/>
          <p:nvPr/>
        </p:nvSpPr>
        <p:spPr>
          <a:xfrm>
            <a:off x="4059936" y="1881835"/>
            <a:ext cx="20299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good → better → best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7B76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55280" y="-822960"/>
            <a:ext cx="2011680" cy="2011680"/>
          </a:xfrm>
          <a:prstGeom prst="ellipse">
            <a:avLst/>
          </a:prstGeom>
          <a:ln w="12700">
            <a:solidFill>
              <a:srgbClr val="2E4A7D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321040" y="-457200"/>
            <a:ext cx="1280160" cy="1280160"/>
          </a:xfrm>
          <a:prstGeom prst="ellipse">
            <a:avLst/>
          </a:prstGeom>
          <a:ln w="9525">
            <a:solidFill>
              <a:srgbClr val="C25A4A">
                <a:alpha val="3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384048"/>
            <a:ext cx="1513332" cy="292608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5" name="Text 3"/>
          <p:cNvSpPr/>
          <p:nvPr/>
        </p:nvSpPr>
        <p:spPr>
          <a:xfrm>
            <a:off x="411480" y="373075"/>
            <a:ext cx="151333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操练 · Practice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spc="30" kern="0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在闯关里抓住易错点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2E4A7D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选词填空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40080" y="1920240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He runs ___ than me. (fast) → faster;比较级配 than。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57200" y="2633472"/>
            <a:ext cx="77724" cy="777240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78608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拼写陷阱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0080" y="2871216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big → bigger(双写)、happy → happier(去y改i),别写成 biger / happyer。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457200" y="3584448"/>
            <a:ext cx="77724" cy="777240"/>
          </a:xfrm>
          <a:prstGeom prst="rect">
            <a:avLst/>
          </a:prstGeom>
          <a:solidFill>
            <a:srgbClr val="C79A3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29584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改错训练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40080" y="3822192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"He is more taller." 去掉 more;"She is tallest." 加 the —— 两个高频错误。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3909060" y="1741932"/>
            <a:ext cx="4818888" cy="2203704"/>
          </a:xfrm>
          <a:prstGeom prst="rect">
            <a:avLst/>
          </a:prstGeom>
          <a:solidFill>
            <a:srgbClr val="FFFFFF"/>
          </a:solidFill>
          <a:ln w="12700">
            <a:solidFill>
              <a:srgbClr val="D7CFBD"/>
            </a:solidFill>
            <a:prstDash val="solid"/>
          </a:ln>
          <a:effectLst>
            <a:outerShdw sx="100000" sy="100000" kx="0" ky="0" algn="bl" rotWithShape="0" blurRad="165100" dist="508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ocuments/Claude/Projects/ai推演/比较级-实验室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12140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59936" y="1892808"/>
            <a:ext cx="1481328" cy="27432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20" name="Text 17"/>
          <p:cNvSpPr/>
          <p:nvPr/>
        </p:nvSpPr>
        <p:spPr>
          <a:xfrm>
            <a:off x="4059936" y="1881835"/>
            <a:ext cx="14813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六题闯关 · 点选即判带解析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3950208" y="4224528"/>
            <a:ext cx="1691640" cy="36576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  <a:effectLst>
            <a:outerShdw sx="100000" sy="100000" kx="0" ky="0" algn="bl" rotWithShape="0" blurRad="88900" dist="25400" dir="5400000">
              <a:srgbClr val="1A2A4A">
                <a:alpha val="30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3950208" y="4215384"/>
            <a:ext cx="1691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实验台 · 闯关挑战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7B76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55280" y="-822960"/>
            <a:ext cx="2011680" cy="2011680"/>
          </a:xfrm>
          <a:prstGeom prst="ellipse">
            <a:avLst/>
          </a:prstGeom>
          <a:ln w="12700">
            <a:solidFill>
              <a:srgbClr val="2E4A7D">
                <a:alpha val="4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321040" y="-457200"/>
            <a:ext cx="1280160" cy="1280160"/>
          </a:xfrm>
          <a:prstGeom prst="ellipse">
            <a:avLst/>
          </a:prstGeom>
          <a:ln w="9525">
            <a:solidFill>
              <a:srgbClr val="C25A4A">
                <a:alpha val="3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384048"/>
            <a:ext cx="1092708" cy="292608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</p:spPr>
      </p:sp>
      <p:sp>
        <p:nvSpPr>
          <p:cNvPr id="5" name="Text 3"/>
          <p:cNvSpPr/>
          <p:nvPr/>
        </p:nvSpPr>
        <p:spPr>
          <a:xfrm>
            <a:off x="411480" y="373075"/>
            <a:ext cx="109270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运用 · 课堂收束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spc="30" kern="0" dirty="0">
                <a:solidFill>
                  <a:srgbClr val="2238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说说你的朋友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8" name="Shape 6"/>
          <p:cNvSpPr/>
          <p:nvPr/>
        </p:nvSpPr>
        <p:spPr>
          <a:xfrm>
            <a:off x="457200" y="1664208"/>
            <a:ext cx="8229600" cy="786384"/>
          </a:xfrm>
          <a:prstGeom prst="roundRect">
            <a:avLst>
              <a:gd name="adj" fmla="val 11628"/>
            </a:avLst>
          </a:prstGeom>
          <a:solidFill>
            <a:srgbClr val="FFFDF8"/>
          </a:solidFill>
          <a:ln w="9525">
            <a:solidFill>
              <a:srgbClr val="D7CFBD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773936"/>
            <a:ext cx="64008" cy="566928"/>
          </a:xfrm>
          <a:prstGeom prst="rect">
            <a:avLst/>
          </a:prstGeom>
          <a:solidFill>
            <a:srgbClr val="2E4A7D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55648"/>
            <a:ext cx="1554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真实造句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2286000" y="1737360"/>
            <a:ext cx="62636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把实验台三人改成本班同学的名字,用比较级和最高级造句、朗读 —— 语法落到 Unit 1 "描述朋友"的真实表达。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2578608"/>
            <a:ext cx="8229600" cy="786384"/>
          </a:xfrm>
          <a:prstGeom prst="roundRect">
            <a:avLst>
              <a:gd name="adj" fmla="val 11628"/>
            </a:avLst>
          </a:prstGeom>
          <a:solidFill>
            <a:srgbClr val="FBF1EC"/>
          </a:solidFill>
          <a:ln w="12700">
            <a:solidFill>
              <a:srgbClr val="C25A4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688336"/>
            <a:ext cx="64008" cy="566928"/>
          </a:xfrm>
          <a:prstGeom prst="rect">
            <a:avLst/>
          </a:prstGeom>
          <a:solidFill>
            <a:srgbClr val="C25A4A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70048"/>
            <a:ext cx="1554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让"小语"归纳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2286000" y="2651760"/>
            <a:ext cx="62636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记录几句后点「让小语归纳规则」,AI 基于你们造的句子归纳规律、提醒易错点,与黑板结论互证。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3493008"/>
            <a:ext cx="8229600" cy="786384"/>
          </a:xfrm>
          <a:prstGeom prst="roundRect">
            <a:avLst>
              <a:gd name="adj" fmla="val 11628"/>
            </a:avLst>
          </a:prstGeom>
          <a:solidFill>
            <a:srgbClr val="FFFDF8"/>
          </a:solidFill>
          <a:ln w="9525">
            <a:solidFill>
              <a:srgbClr val="D7CFBD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02736"/>
            <a:ext cx="64008" cy="566928"/>
          </a:xfrm>
          <a:prstGeom prst="rect">
            <a:avLst/>
          </a:prstGeom>
          <a:solidFill>
            <a:srgbClr val="C79A3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584448"/>
            <a:ext cx="155448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B2B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课后任务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2286000" y="3566160"/>
            <a:ext cx="62636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7B76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 写出 fast/nice/hot/busy/important/good 的比较级最高级;② 写一段 My Friends(≥3 个比较级、2 个最高级);③ 改错三句。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4526280"/>
            <a:ext cx="1815084" cy="365760"/>
          </a:xfrm>
          <a:prstGeom prst="roundRect">
            <a:avLst>
              <a:gd name="adj" fmla="val 50000"/>
            </a:avLst>
          </a:prstGeom>
          <a:solidFill>
            <a:srgbClr val="2E4A7D"/>
          </a:solidFill>
          <a:ln/>
          <a:effectLst>
            <a:outerShdw sx="100000" sy="100000" kx="0" ky="0" algn="bl" rotWithShape="0" blurRad="88900" dist="25400" dir="5400000">
              <a:srgbClr val="1A2A4A">
                <a:alpha val="3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57200" y="4517136"/>
            <a:ext cx="18150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实验台 · 造句与小语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7B76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A6E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238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英语/比较级/意象-三本递增的书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2385E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371600"/>
            <a:ext cx="9144000" cy="2377440"/>
          </a:xfrm>
          <a:prstGeom prst="rect">
            <a:avLst/>
          </a:prstGeom>
          <a:solidFill>
            <a:srgbClr val="12203A">
              <a:alpha val="65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627632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-er / -est, more / most, the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457200" y="24688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比较级配 than,最高级加 the —— 缺一不可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37947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i="1" spc="200" kern="0" dirty="0">
                <a:solidFill>
                  <a:srgbClr val="D5DC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Thanks for listening · 欢迎指导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spc="100" kern="0" dirty="0">
                <a:solidFill>
                  <a:srgbClr val="CFD8E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Comparatives &amp; Superlatives · 译林版英语八年级上册 Unit 1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412480" y="4791456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4C77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形容词的比较级和最高级</dc:title>
  <dc:subject>PptxGenJS Presentation</dc:subject>
  <dc:creator>光鹿课件</dc:creator>
  <cp:lastModifiedBy>光鹿课件</cp:lastModifiedBy>
  <cp:revision>1</cp:revision>
  <dcterms:created xsi:type="dcterms:W3CDTF">2026-06-11T18:45:56Z</dcterms:created>
  <dcterms:modified xsi:type="dcterms:W3CDTF">2026-06-11T18:45:56Z</dcterms:modified>
</cp:coreProperties>
</file>