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notesMasterIdLst>
    <p:notesMasterId r:id="rId13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ombustion-conditions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globalaits.com/files/combustion-conditions/index.html?st=cw" TargetMode="Externa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ombustion-conditions/index.html?st=cw" TargetMode="External"/><Relationship Id="rId1" Type="http://schemas.openxmlformats.org/officeDocument/2006/relationships/image" Target="../media/image-3-1.png"/><Relationship Id="rId3" Type="http://schemas.openxmlformats.org/officeDocument/2006/relationships/image" Target="../media/image-3-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globalaits.com/files/combustion-conditions/index.html?st=cr&amp;obs=1" TargetMode="External"/><Relationship Id="rId2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globalaits.com/files/combustion-conditions/index.html?st=cr&amp;torch=1" TargetMode="External"/><Relationship Id="rId2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globalaits.com/files/combustion-conditions/index.html?st=wo&amp;obs=1" TargetMode="External"/><Relationship Id="rId2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ombustion-conditions/index.html?mode=tri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combustion-conditions/index.html?mode=fire" TargetMode="External"/><Relationship Id="rId1" Type="http://schemas.openxmlformats.org/officeDocument/2006/relationships/image" Target="../media/image-9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5100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esktop/教学课件展示图片/化学/燃烧条件/封面-烛火点燃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00D">
              <a:alpha val="60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0" y="2834640"/>
            <a:ext cx="9144000" cy="2308860"/>
          </a:xfrm>
          <a:prstGeom prst="rect">
            <a:avLst/>
          </a:prstGeom>
          <a:solidFill>
            <a:srgbClr val="0D1113">
              <a:alpha val="72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566928" y="1078992"/>
            <a:ext cx="8046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spc="300" kern="0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沪教版化学 · 九年级上册 · 第四章 认识化学变化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02920" y="1481328"/>
            <a:ext cx="8229600" cy="1005840"/>
          </a:xfrm>
          <a:prstGeom prst="rect">
            <a:avLst/>
          </a:prstGeom>
          <a:noFill/>
          <a:ln/>
          <a:effectLst>
            <a:outerShdw sx="100000" sy="100000" kx="0" ky="0" algn="bl" rotWithShape="0" blurRad="114300" dist="38100" dir="5400000">
              <a:srgbClr val="000000">
                <a:alpha val="60000"/>
              </a:srgbClr>
            </a:outerShdw>
          </a:effectLst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4200" b="1" spc="200" kern="0" dirty="0">
                <a:solidFill>
                  <a:srgbClr val="FBF3E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常见的化学反应——燃烧</a:t>
            </a:r>
            <a:endParaRPr lang="en-US" sz="4200" dirty="0"/>
          </a:p>
        </p:txBody>
      </p:sp>
      <p:sp>
        <p:nvSpPr>
          <p:cNvPr id="7" name="Text 4"/>
          <p:cNvSpPr/>
          <p:nvPr/>
        </p:nvSpPr>
        <p:spPr>
          <a:xfrm>
            <a:off x="566928" y="2615184"/>
            <a:ext cx="804672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spc="100" kern="0" dirty="0">
                <a:solidFill>
                  <a:srgbClr val="E6DEC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燃烧的条件与灭火   |   一个实验,锁定燃烧的三个条件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566928" y="3310128"/>
            <a:ext cx="1568196" cy="365760"/>
          </a:xfrm>
          <a:prstGeom prst="roundRect">
            <a:avLst>
              <a:gd name="adj" fmla="val 50000"/>
            </a:avLst>
          </a:prstGeom>
          <a:solidFill>
            <a:srgbClr val="FF7A2E"/>
          </a:solidFill>
          <a:ln w="9525">
            <a:solidFill>
              <a:srgbClr val="C4531A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9" name="Text 6"/>
          <p:cNvSpPr/>
          <p:nvPr/>
        </p:nvSpPr>
        <p:spPr>
          <a:xfrm>
            <a:off x="566928" y="3300984"/>
            <a:ext cx="1568196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打开燃烧条件实验台</a:t>
            </a:r>
            <a:endParaRPr lang="en-US" sz="1150" dirty="0"/>
          </a:p>
        </p:txBody>
      </p:sp>
      <p:sp>
        <p:nvSpPr>
          <p:cNvPr id="10" name="Text 7"/>
          <p:cNvSpPr/>
          <p:nvPr/>
        </p:nvSpPr>
        <p:spPr>
          <a:xfrm>
            <a:off x="566928" y="4370832"/>
            <a:ext cx="54864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C5BFA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授课:____________      班级:九年级____班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ECE5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18120" y="-868680"/>
            <a:ext cx="2194560" cy="2194560"/>
          </a:xfrm>
          <a:prstGeom prst="ellipse">
            <a:avLst/>
          </a:prstGeom>
          <a:solidFill>
            <a:srgbClr val="FFFFFF">
              <a:alpha val="0"/>
            </a:srgbClr>
          </a:solidFill>
          <a:ln w="12700">
            <a:solidFill>
              <a:srgbClr val="FF7A2E">
                <a:alpha val="4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8229600" y="-457200"/>
            <a:ext cx="1371600" cy="137160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FF7A2E">
                <a:alpha val="30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11480" y="384048"/>
            <a:ext cx="566928" cy="292608"/>
          </a:xfrm>
          <a:prstGeom prst="roundRect">
            <a:avLst>
              <a:gd name="adj" fmla="val 50000"/>
            </a:avLst>
          </a:prstGeom>
          <a:solidFill>
            <a:srgbClr val="241C17"/>
          </a:solidFill>
          <a:ln w="9525">
            <a:solidFill>
              <a:srgbClr val="FF7A2E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411480" y="373075"/>
            <a:ext cx="566928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课堂收束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spc="50" kern="0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条件,从你们的对照里长出来</a:t>
            </a:r>
            <a:endParaRPr lang="en-US" sz="2500" dirty="0"/>
          </a:p>
        </p:txBody>
      </p:sp>
      <p:sp>
        <p:nvSpPr>
          <p:cNvPr id="7" name="Shape 5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FF7A2E"/>
          </a:solidFill>
          <a:ln/>
        </p:spPr>
      </p:sp>
      <p:sp>
        <p:nvSpPr>
          <p:cNvPr id="8" name="Shape 6"/>
          <p:cNvSpPr/>
          <p:nvPr/>
        </p:nvSpPr>
        <p:spPr>
          <a:xfrm>
            <a:off x="457200" y="1664208"/>
            <a:ext cx="8229600" cy="786384"/>
          </a:xfrm>
          <a:prstGeom prst="roundRect">
            <a:avLst>
              <a:gd name="adj" fmla="val 11628"/>
            </a:avLst>
          </a:prstGeom>
          <a:solidFill>
            <a:srgbClr val="DDD3C2"/>
          </a:solidFill>
          <a:ln w="9525">
            <a:solidFill>
              <a:srgbClr val="D8CFBB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457200" y="1773936"/>
            <a:ext cx="64008" cy="566928"/>
          </a:xfrm>
          <a:prstGeom prst="rect">
            <a:avLst/>
          </a:prstGeom>
          <a:solidFill>
            <a:srgbClr val="FF7A2E"/>
          </a:solidFill>
          <a:ln/>
        </p:spPr>
      </p:sp>
      <p:sp>
        <p:nvSpPr>
          <p:cNvPr id="10" name="Text 8"/>
          <p:cNvSpPr/>
          <p:nvPr/>
        </p:nvSpPr>
        <p:spPr>
          <a:xfrm>
            <a:off x="676656" y="1755648"/>
            <a:ext cx="1554480" cy="6035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回看对照单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2286000" y="1737360"/>
            <a:ext cx="626364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把四个位置的现象并排:谁烧谁不烧,各差在哪个条件上?三个条件由对照自然浮现。</a:t>
            </a:r>
            <a:endParaRPr lang="en-US" sz="1100" dirty="0"/>
          </a:p>
        </p:txBody>
      </p:sp>
      <p:sp>
        <p:nvSpPr>
          <p:cNvPr id="12" name="Shape 10"/>
          <p:cNvSpPr/>
          <p:nvPr/>
        </p:nvSpPr>
        <p:spPr>
          <a:xfrm>
            <a:off x="457200" y="2578608"/>
            <a:ext cx="8229600" cy="786384"/>
          </a:xfrm>
          <a:prstGeom prst="roundRect">
            <a:avLst>
              <a:gd name="adj" fmla="val 11628"/>
            </a:avLst>
          </a:prstGeom>
          <a:solidFill>
            <a:srgbClr val="F0E3C8"/>
          </a:solidFill>
          <a:ln w="12700">
            <a:solidFill>
              <a:srgbClr val="FF7A2E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457200" y="2688336"/>
            <a:ext cx="64008" cy="566928"/>
          </a:xfrm>
          <a:prstGeom prst="rect">
            <a:avLst/>
          </a:prstGeom>
          <a:solidFill>
            <a:srgbClr val="5FA86A"/>
          </a:solidFill>
          <a:ln/>
        </p:spPr>
      </p:sp>
      <p:sp>
        <p:nvSpPr>
          <p:cNvPr id="14" name="Text 12"/>
          <p:cNvSpPr/>
          <p:nvPr/>
        </p:nvSpPr>
        <p:spPr>
          <a:xfrm>
            <a:off x="676656" y="2670048"/>
            <a:ext cx="1554480" cy="6035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让"小焰"归纳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2286000" y="2651760"/>
            <a:ext cx="626364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在实验台点「让小焰归纳条件」——AI 基于你们记录的对照数据归纳燃烧条件,与黑板结论互证。</a:t>
            </a:r>
            <a:endParaRPr lang="en-US" sz="1100" dirty="0"/>
          </a:p>
        </p:txBody>
      </p:sp>
      <p:sp>
        <p:nvSpPr>
          <p:cNvPr id="16" name="Shape 14"/>
          <p:cNvSpPr/>
          <p:nvPr/>
        </p:nvSpPr>
        <p:spPr>
          <a:xfrm>
            <a:off x="457200" y="3493008"/>
            <a:ext cx="8229600" cy="786384"/>
          </a:xfrm>
          <a:prstGeom prst="roundRect">
            <a:avLst>
              <a:gd name="adj" fmla="val 11628"/>
            </a:avLst>
          </a:prstGeom>
          <a:solidFill>
            <a:srgbClr val="DDD3C2"/>
          </a:solidFill>
          <a:ln w="9525">
            <a:solidFill>
              <a:srgbClr val="D8CFBB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457200" y="3602736"/>
            <a:ext cx="64008" cy="566928"/>
          </a:xfrm>
          <a:prstGeom prst="rect">
            <a:avLst/>
          </a:prstGeom>
          <a:solidFill>
            <a:srgbClr val="E0A73A"/>
          </a:solidFill>
          <a:ln/>
        </p:spPr>
      </p:sp>
      <p:sp>
        <p:nvSpPr>
          <p:cNvPr id="18" name="Text 16"/>
          <p:cNvSpPr/>
          <p:nvPr/>
        </p:nvSpPr>
        <p:spPr>
          <a:xfrm>
            <a:off x="676656" y="3584448"/>
            <a:ext cx="1554480" cy="60350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课后任务</a:t>
            </a:r>
            <a:endParaRPr lang="en-US" sz="1300" dirty="0"/>
          </a:p>
        </p:txBody>
      </p:sp>
      <p:sp>
        <p:nvSpPr>
          <p:cNvPr id="19" name="Text 17"/>
          <p:cNvSpPr/>
          <p:nvPr/>
        </p:nvSpPr>
        <p:spPr>
          <a:xfrm>
            <a:off x="2286000" y="3566160"/>
            <a:ext cx="626364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①用三条件解释"吹灭蜡烛"与"盖灭油锅火";②找出家中三处消防隐患/器材做消防小报;③想想煤炉为何"架空扇风"旺、"压紧盖闷"熄。</a:t>
            </a:r>
            <a:endParaRPr lang="en-US" sz="1100" dirty="0"/>
          </a:p>
        </p:txBody>
      </p:sp>
      <p:sp>
        <p:nvSpPr>
          <p:cNvPr id="20" name="Shape 18"/>
          <p:cNvSpPr/>
          <p:nvPr/>
        </p:nvSpPr>
        <p:spPr>
          <a:xfrm>
            <a:off x="457200" y="4526280"/>
            <a:ext cx="1938528" cy="365760"/>
          </a:xfrm>
          <a:prstGeom prst="roundRect">
            <a:avLst>
              <a:gd name="adj" fmla="val 50000"/>
            </a:avLst>
          </a:prstGeom>
          <a:solidFill>
            <a:srgbClr val="FF7A2E"/>
          </a:solidFill>
          <a:ln w="9525">
            <a:solidFill>
              <a:srgbClr val="C4531A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21" name="Text 19"/>
          <p:cNvSpPr/>
          <p:nvPr/>
        </p:nvSpPr>
        <p:spPr>
          <a:xfrm>
            <a:off x="457200" y="4517136"/>
            <a:ext cx="19385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实验台 · 对照单与小焰</a:t>
            </a:r>
            <a:endParaRPr lang="en-US" sz="1150" dirty="0"/>
          </a:p>
        </p:txBody>
      </p:sp>
      <p:sp>
        <p:nvSpPr>
          <p:cNvPr id="22" name="Text 20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常见的化学反应——燃烧 · 沪教版化学九年级上册</a:t>
            </a:r>
            <a:endParaRPr lang="en-US" sz="850" dirty="0"/>
          </a:p>
        </p:txBody>
      </p:sp>
      <p:sp>
        <p:nvSpPr>
          <p:cNvPr id="23" name="Text 21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453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10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5100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esktop/教学课件展示图片/化学/燃烧条件/意象-火与灰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5100D">
              <a:alpha val="72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0" y="2834640"/>
            <a:ext cx="9144000" cy="2308860"/>
          </a:xfrm>
          <a:prstGeom prst="rect">
            <a:avLst/>
          </a:prstGeom>
          <a:solidFill>
            <a:srgbClr val="0D1113">
              <a:alpha val="78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457200" y="1691640"/>
            <a:ext cx="8229600" cy="731520"/>
          </a:xfrm>
          <a:prstGeom prst="rect">
            <a:avLst/>
          </a:prstGeom>
          <a:noFill/>
          <a:ln/>
          <a:effectLst>
            <a:outerShdw sx="100000" sy="100000" kx="0" ky="0" algn="bl" rotWithShape="0" blurRad="114300" dist="38100" dir="5400000">
              <a:srgbClr val="000000">
                <a:alpha val="60000"/>
              </a:srgbClr>
            </a:outerShdw>
          </a:effectLst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200" b="1" spc="400" kern="0" dirty="0">
                <a:solidFill>
                  <a:srgbClr val="FBF3E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凑齐三个条件,火才会燃</a:t>
            </a:r>
            <a:endParaRPr lang="en-US" sz="3200" dirty="0"/>
          </a:p>
        </p:txBody>
      </p:sp>
      <p:sp>
        <p:nvSpPr>
          <p:cNvPr id="6" name="Text 3"/>
          <p:cNvSpPr/>
          <p:nvPr/>
        </p:nvSpPr>
        <p:spPr>
          <a:xfrm>
            <a:off x="457200" y="2468880"/>
            <a:ext cx="8229600" cy="731520"/>
          </a:xfrm>
          <a:prstGeom prst="rect">
            <a:avLst/>
          </a:prstGeom>
          <a:noFill/>
          <a:ln/>
          <a:effectLst>
            <a:outerShdw sx="100000" sy="100000" kx="0" ky="0" algn="bl" rotWithShape="0" blurRad="114300" dist="38100" dir="5400000">
              <a:srgbClr val="000000">
                <a:alpha val="60000"/>
              </a:srgbClr>
            </a:outerShdw>
          </a:effectLst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200" b="1" spc="400" kern="0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断掉任意一个,火便熄灭</a:t>
            </a:r>
            <a:endParaRPr lang="en-US" sz="3200" dirty="0"/>
          </a:p>
        </p:txBody>
      </p:sp>
      <p:sp>
        <p:nvSpPr>
          <p:cNvPr id="7" name="Text 4"/>
          <p:cNvSpPr/>
          <p:nvPr/>
        </p:nvSpPr>
        <p:spPr>
          <a:xfrm>
            <a:off x="457200" y="37947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300" spc="400" kern="0" dirty="0">
                <a:solidFill>
                  <a:srgbClr val="D5CFC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谢谢观看 · 欢迎指导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9AA4A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常见的化学反应——燃烧 · 沪教版化学九年级上册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11</a:t>
            </a:r>
            <a:endParaRPr lang="en-US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CE5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18120" y="-868680"/>
            <a:ext cx="2194560" cy="2194560"/>
          </a:xfrm>
          <a:prstGeom prst="ellipse">
            <a:avLst/>
          </a:prstGeom>
          <a:solidFill>
            <a:srgbClr val="FFFFFF">
              <a:alpha val="0"/>
            </a:srgbClr>
          </a:solidFill>
          <a:ln w="12700">
            <a:solidFill>
              <a:srgbClr val="FF7A2E">
                <a:alpha val="4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8229600" y="-457200"/>
            <a:ext cx="1371600" cy="137160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FF7A2E">
                <a:alpha val="30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11480" y="384048"/>
            <a:ext cx="1303020" cy="292608"/>
          </a:xfrm>
          <a:prstGeom prst="roundRect">
            <a:avLst>
              <a:gd name="adj" fmla="val 50000"/>
            </a:avLst>
          </a:prstGeom>
          <a:solidFill>
            <a:srgbClr val="241C17"/>
          </a:solidFill>
          <a:ln w="9525">
            <a:solidFill>
              <a:srgbClr val="FF7A2E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411480" y="373075"/>
            <a:ext cx="130302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教材定位 · 学习目标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spc="50" kern="0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凑齐什么,火才会着?</a:t>
            </a:r>
            <a:endParaRPr lang="en-US" sz="2500" dirty="0"/>
          </a:p>
        </p:txBody>
      </p:sp>
      <p:sp>
        <p:nvSpPr>
          <p:cNvPr id="7" name="Shape 5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FF7A2E"/>
          </a:solidFill>
          <a:ln/>
        </p:spPr>
      </p:sp>
      <p:sp>
        <p:nvSpPr>
          <p:cNvPr id="8" name="Text 6"/>
          <p:cNvSpPr/>
          <p:nvPr/>
        </p:nvSpPr>
        <p:spPr>
          <a:xfrm>
            <a:off x="457200" y="1572768"/>
            <a:ext cx="8229600" cy="7132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900"/>
              </a:lnSpc>
              <a:buNone/>
            </a:pPr>
            <a:r>
              <a:rPr lang="en-US" sz="125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本节是第四章《认识化学变化》的起始课。</a:t>
            </a:r>
            <a:pPr indent="0" marL="0">
              <a:lnSpc>
                <a:spcPts val="1900"/>
              </a:lnSpc>
              <a:buNone/>
            </a:pPr>
            <a:r>
              <a:rPr lang="en-US" sz="12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燃烧是最常见的化学反应,也是控制变量法的典型载体。我们用一组对照实验,归纳出燃烧需要同时满足的三个条件,并把它反过来用于灭火与防火。</a:t>
            </a:r>
            <a:endParaRPr lang="en-US" sz="1250" dirty="0"/>
          </a:p>
        </p:txBody>
      </p:sp>
      <p:sp>
        <p:nvSpPr>
          <p:cNvPr id="9" name="Shape 7"/>
          <p:cNvSpPr/>
          <p:nvPr/>
        </p:nvSpPr>
        <p:spPr>
          <a:xfrm>
            <a:off x="457200" y="2468880"/>
            <a:ext cx="8229600" cy="676656"/>
          </a:xfrm>
          <a:prstGeom prst="roundRect">
            <a:avLst>
              <a:gd name="adj" fmla="val 13514"/>
            </a:avLst>
          </a:prstGeom>
          <a:solidFill>
            <a:srgbClr val="DDD3C2"/>
          </a:solidFill>
          <a:ln w="9525">
            <a:solidFill>
              <a:srgbClr val="D8CFBB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457200" y="2560320"/>
            <a:ext cx="64008" cy="493776"/>
          </a:xfrm>
          <a:prstGeom prst="rect">
            <a:avLst/>
          </a:prstGeom>
          <a:solidFill>
            <a:srgbClr val="5FA86A"/>
          </a:solidFill>
          <a:ln/>
        </p:spPr>
      </p:sp>
      <p:sp>
        <p:nvSpPr>
          <p:cNvPr id="11" name="Text 9"/>
          <p:cNvSpPr/>
          <p:nvPr/>
        </p:nvSpPr>
        <p:spPr>
          <a:xfrm>
            <a:off x="658368" y="2542032"/>
            <a:ext cx="123444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化学观念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1920240" y="2523744"/>
            <a:ext cx="66294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知道燃烧的三个条件(可燃物、与氧气接触、温度达着火点)缺一不可;理解着火点是物质固有属性;能用燃烧条件解释灭火。</a:t>
            </a:r>
            <a:endParaRPr lang="en-US" sz="1100" dirty="0"/>
          </a:p>
        </p:txBody>
      </p:sp>
      <p:sp>
        <p:nvSpPr>
          <p:cNvPr id="13" name="Shape 11"/>
          <p:cNvSpPr/>
          <p:nvPr/>
        </p:nvSpPr>
        <p:spPr>
          <a:xfrm>
            <a:off x="457200" y="3255264"/>
            <a:ext cx="8229600" cy="676656"/>
          </a:xfrm>
          <a:prstGeom prst="roundRect">
            <a:avLst>
              <a:gd name="adj" fmla="val 13514"/>
            </a:avLst>
          </a:prstGeom>
          <a:solidFill>
            <a:srgbClr val="DDD3C2"/>
          </a:solidFill>
          <a:ln w="9525">
            <a:solidFill>
              <a:srgbClr val="D8CFBB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457200" y="3346704"/>
            <a:ext cx="64008" cy="493776"/>
          </a:xfrm>
          <a:prstGeom prst="rect">
            <a:avLst/>
          </a:prstGeom>
          <a:solidFill>
            <a:srgbClr val="E0A73A"/>
          </a:solidFill>
          <a:ln/>
        </p:spPr>
      </p:sp>
      <p:sp>
        <p:nvSpPr>
          <p:cNvPr id="15" name="Text 13"/>
          <p:cNvSpPr/>
          <p:nvPr/>
        </p:nvSpPr>
        <p:spPr>
          <a:xfrm>
            <a:off x="658368" y="3328416"/>
            <a:ext cx="123444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科学探究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1920240" y="3310128"/>
            <a:ext cx="66294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通过铜片白磷红磷与水下白磷的对照,体会控制变量法;经历"预测—观察—对照—归纳",从数据推出条件。</a:t>
            </a:r>
            <a:endParaRPr lang="en-US" sz="1100" dirty="0"/>
          </a:p>
        </p:txBody>
      </p:sp>
      <p:sp>
        <p:nvSpPr>
          <p:cNvPr id="17" name="Shape 15"/>
          <p:cNvSpPr/>
          <p:nvPr/>
        </p:nvSpPr>
        <p:spPr>
          <a:xfrm>
            <a:off x="457200" y="4041648"/>
            <a:ext cx="8229600" cy="676656"/>
          </a:xfrm>
          <a:prstGeom prst="roundRect">
            <a:avLst>
              <a:gd name="adj" fmla="val 13514"/>
            </a:avLst>
          </a:prstGeom>
          <a:solidFill>
            <a:srgbClr val="DDD3C2"/>
          </a:solidFill>
          <a:ln w="9525">
            <a:solidFill>
              <a:srgbClr val="D8CFBB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457200" y="4133088"/>
            <a:ext cx="64008" cy="493776"/>
          </a:xfrm>
          <a:prstGeom prst="rect">
            <a:avLst/>
          </a:prstGeom>
          <a:solidFill>
            <a:srgbClr val="CF5145"/>
          </a:solidFill>
          <a:ln/>
        </p:spPr>
      </p:sp>
      <p:sp>
        <p:nvSpPr>
          <p:cNvPr id="19" name="Text 17"/>
          <p:cNvSpPr/>
          <p:nvPr/>
        </p:nvSpPr>
        <p:spPr>
          <a:xfrm>
            <a:off x="658368" y="4114800"/>
            <a:ext cx="1234440" cy="5303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5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态度·责任</a:t>
            </a:r>
            <a:endParaRPr lang="en-US" sz="1350" dirty="0"/>
          </a:p>
        </p:txBody>
      </p:sp>
      <p:sp>
        <p:nvSpPr>
          <p:cNvPr id="20" name="Text 18"/>
          <p:cNvSpPr/>
          <p:nvPr/>
        </p:nvSpPr>
        <p:spPr>
          <a:xfrm>
            <a:off x="1920240" y="4096512"/>
            <a:ext cx="66294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10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树立证据与安全意识;能按起火原因选对灭火方法,纠正泼水灭油锅、带电泼水等危险做法。</a:t>
            </a:r>
            <a:endParaRPr lang="en-US" sz="1100" dirty="0"/>
          </a:p>
        </p:txBody>
      </p:sp>
      <p:sp>
        <p:nvSpPr>
          <p:cNvPr id="21" name="Text 19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常见的化学反应——燃烧 · 沪教版化学九年级上册</a:t>
            </a:r>
            <a:endParaRPr lang="en-US" sz="850" dirty="0"/>
          </a:p>
        </p:txBody>
      </p:sp>
      <p:sp>
        <p:nvSpPr>
          <p:cNvPr id="22" name="Text 20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453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ECE5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esktop/教学课件展示图片/化学/燃烧条件/装置-烧杯热水铜片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5532120" y="0"/>
            <a:ext cx="361188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532120" y="0"/>
            <a:ext cx="3611880" cy="5143500"/>
          </a:xfrm>
          <a:prstGeom prst="rect">
            <a:avLst/>
          </a:prstGeom>
          <a:solidFill>
            <a:srgbClr val="15100D">
              <a:alpha val="34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411480" y="411480"/>
            <a:ext cx="1303020" cy="292608"/>
          </a:xfrm>
          <a:prstGeom prst="roundRect">
            <a:avLst>
              <a:gd name="adj" fmla="val 50000"/>
            </a:avLst>
          </a:prstGeom>
          <a:solidFill>
            <a:srgbClr val="241C17"/>
          </a:solidFill>
          <a:ln w="9525">
            <a:solidFill>
              <a:srgbClr val="FF7A2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11480" y="400507"/>
            <a:ext cx="130302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实验装置 · 控制变量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393192" y="749808"/>
            <a:ext cx="50292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一块铜片,四个位置</a:t>
            </a:r>
            <a:endParaRPr lang="en-US" sz="2300" dirty="0"/>
          </a:p>
        </p:txBody>
      </p:sp>
      <p:sp>
        <p:nvSpPr>
          <p:cNvPr id="7" name="Shape 4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FF7A2E"/>
          </a:solidFill>
          <a:ln/>
        </p:spPr>
      </p:sp>
      <p:sp>
        <p:nvSpPr>
          <p:cNvPr id="8" name="Shape 5"/>
          <p:cNvSpPr/>
          <p:nvPr/>
        </p:nvSpPr>
        <p:spPr>
          <a:xfrm>
            <a:off x="457200" y="1627632"/>
            <a:ext cx="77724" cy="777240"/>
          </a:xfrm>
          <a:prstGeom prst="rect">
            <a:avLst/>
          </a:prstGeom>
          <a:solidFill>
            <a:srgbClr val="FF7A2E"/>
          </a:solidFill>
          <a:ln/>
        </p:spPr>
      </p:sp>
      <p:sp>
        <p:nvSpPr>
          <p:cNvPr id="9" name="Text 6"/>
          <p:cNvSpPr/>
          <p:nvPr/>
        </p:nvSpPr>
        <p:spPr>
          <a:xfrm>
            <a:off x="640080" y="1572768"/>
            <a:ext cx="46634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装置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640080" y="1865376"/>
            <a:ext cx="466344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烧杯盛 80℃ 热水,杯口架薄铜片;铜片左端放白磷、右端放红磷,热水中也放一块白磷。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457200" y="2542032"/>
            <a:ext cx="77724" cy="777240"/>
          </a:xfrm>
          <a:prstGeom prst="rect">
            <a:avLst/>
          </a:prstGeom>
          <a:solidFill>
            <a:srgbClr val="5FA86A"/>
          </a:solidFill>
          <a:ln/>
        </p:spPr>
      </p:sp>
      <p:sp>
        <p:nvSpPr>
          <p:cNvPr id="12" name="Text 9"/>
          <p:cNvSpPr/>
          <p:nvPr/>
        </p:nvSpPr>
        <p:spPr>
          <a:xfrm>
            <a:off x="640080" y="2487168"/>
            <a:ext cx="46634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巧在对照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640080" y="2779776"/>
            <a:ext cx="466344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四个位置两两只差一个条件:白磷↔红磷只差着火点,铜片白磷↔水下白磷只差氧气——这就是控制变量。</a:t>
            </a:r>
            <a:endParaRPr lang="en-US" sz="1050" dirty="0"/>
          </a:p>
        </p:txBody>
      </p:sp>
      <p:sp>
        <p:nvSpPr>
          <p:cNvPr id="14" name="Shape 11"/>
          <p:cNvSpPr/>
          <p:nvPr/>
        </p:nvSpPr>
        <p:spPr>
          <a:xfrm>
            <a:off x="457200" y="3456432"/>
            <a:ext cx="77724" cy="777240"/>
          </a:xfrm>
          <a:prstGeom prst="rect">
            <a:avLst/>
          </a:prstGeom>
          <a:solidFill>
            <a:srgbClr val="E0A73A"/>
          </a:solidFill>
          <a:ln/>
        </p:spPr>
      </p:sp>
      <p:sp>
        <p:nvSpPr>
          <p:cNvPr id="15" name="Text 12"/>
          <p:cNvSpPr/>
          <p:nvPr/>
        </p:nvSpPr>
        <p:spPr>
          <a:xfrm>
            <a:off x="640080" y="3401568"/>
            <a:ext cx="46634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怎么用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640080" y="3694176"/>
            <a:ext cx="466344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选一个位置→先预测会不会烧→观察;顶部三条件仪表盘实时亮灯,三灯全绿才燃烧。</a:t>
            </a:r>
            <a:endParaRPr lang="en-US" sz="1050" dirty="0"/>
          </a:p>
        </p:txBody>
      </p:sp>
      <p:sp>
        <p:nvSpPr>
          <p:cNvPr id="17" name="Shape 14"/>
          <p:cNvSpPr/>
          <p:nvPr/>
        </p:nvSpPr>
        <p:spPr>
          <a:xfrm>
            <a:off x="457200" y="4434840"/>
            <a:ext cx="1691640" cy="365760"/>
          </a:xfrm>
          <a:prstGeom prst="roundRect">
            <a:avLst>
              <a:gd name="adj" fmla="val 50000"/>
            </a:avLst>
          </a:prstGeom>
          <a:solidFill>
            <a:srgbClr val="FF7A2E"/>
          </a:solidFill>
          <a:ln w="9525">
            <a:solidFill>
              <a:srgbClr val="C4531A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18" name="Text 15"/>
          <p:cNvSpPr/>
          <p:nvPr/>
        </p:nvSpPr>
        <p:spPr>
          <a:xfrm>
            <a:off x="457200" y="4425696"/>
            <a:ext cx="16916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实验台 · 开始探究</a:t>
            </a:r>
            <a:endParaRPr lang="en-US" sz="1150" dirty="0"/>
          </a:p>
        </p:txBody>
      </p:sp>
      <p:sp>
        <p:nvSpPr>
          <p:cNvPr id="19" name="Shape 16"/>
          <p:cNvSpPr/>
          <p:nvPr/>
        </p:nvSpPr>
        <p:spPr>
          <a:xfrm>
            <a:off x="4027932" y="2994660"/>
            <a:ext cx="3785616" cy="1728216"/>
          </a:xfrm>
          <a:prstGeom prst="rect">
            <a:avLst/>
          </a:prstGeom>
          <a:solidFill>
            <a:srgbClr val="FFFFFF"/>
          </a:solidFill>
          <a:ln w="12700">
            <a:solidFill>
              <a:srgbClr val="D8CFBB"/>
            </a:solidFill>
            <a:prstDash val="solid"/>
          </a:ln>
          <a:effectLst>
            <a:outerShdw sx="100000" sy="100000" kx="0" ky="0" algn="bl" rotWithShape="0" blurRad="177800" dist="50800" dir="5400000">
              <a:srgbClr val="14100A">
                <a:alpha val="50000"/>
              </a:srgbClr>
            </a:outerShdw>
          </a:effectLst>
        </p:spPr>
      </p:sp>
      <p:pic>
        <p:nvPicPr>
          <p:cNvPr id="20" name="Image 1" descr="/Users/shaorunze/Documents/Claude/Projects/ai推演/燃烧条件-实验台/ppt-assets/c-pr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4069080" y="3035808"/>
            <a:ext cx="3703320" cy="1645920"/>
          </a:xfrm>
          <a:prstGeom prst="rect">
            <a:avLst/>
          </a:prstGeom>
        </p:spPr>
      </p:pic>
      <p:sp>
        <p:nvSpPr>
          <p:cNvPr id="21" name="Shape 17"/>
          <p:cNvSpPr/>
          <p:nvPr/>
        </p:nvSpPr>
        <p:spPr>
          <a:xfrm>
            <a:off x="4178808" y="3145536"/>
            <a:ext cx="873252" cy="274320"/>
          </a:xfrm>
          <a:prstGeom prst="roundRect">
            <a:avLst>
              <a:gd name="adj" fmla="val 50000"/>
            </a:avLst>
          </a:prstGeom>
          <a:solidFill>
            <a:srgbClr val="15100D">
              <a:alpha val="84000"/>
            </a:srgbClr>
          </a:solidFill>
          <a:ln/>
        </p:spPr>
      </p:sp>
      <p:sp>
        <p:nvSpPr>
          <p:cNvPr id="22" name="Text 18"/>
          <p:cNvSpPr/>
          <p:nvPr/>
        </p:nvSpPr>
        <p:spPr>
          <a:xfrm>
            <a:off x="4178808" y="3134563"/>
            <a:ext cx="873252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先预测,再观察</a:t>
            </a:r>
            <a:endParaRPr lang="en-US" sz="950" dirty="0"/>
          </a:p>
        </p:txBody>
      </p:sp>
      <p:sp>
        <p:nvSpPr>
          <p:cNvPr id="23" name="Text 19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常见的化学反应——燃烧 · 沪教版化学九年级上册</a:t>
            </a:r>
            <a:endParaRPr lang="en-US" sz="850" dirty="0"/>
          </a:p>
        </p:txBody>
      </p:sp>
      <p:sp>
        <p:nvSpPr>
          <p:cNvPr id="24" name="Text 20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453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ECE5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411480"/>
            <a:ext cx="1303020" cy="292608"/>
          </a:xfrm>
          <a:prstGeom prst="roundRect">
            <a:avLst>
              <a:gd name="adj" fmla="val 50000"/>
            </a:avLst>
          </a:prstGeom>
          <a:solidFill>
            <a:srgbClr val="241C17"/>
          </a:solidFill>
          <a:ln w="9525">
            <a:solidFill>
              <a:srgbClr val="FF7A2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400507"/>
            <a:ext cx="130302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对照一 · 只差着火点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93192" y="749808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白磷烧,红磷不烧</a:t>
            </a:r>
            <a:endParaRPr lang="en-US" sz="2300" dirty="0"/>
          </a:p>
        </p:txBody>
      </p:sp>
      <p:sp>
        <p:nvSpPr>
          <p:cNvPr id="5" name="Shape 3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FF7A2E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627632"/>
            <a:ext cx="77724" cy="777240"/>
          </a:xfrm>
          <a:prstGeom prst="rect">
            <a:avLst/>
          </a:prstGeom>
          <a:solidFill>
            <a:srgbClr val="E0A73A"/>
          </a:solidFill>
          <a:ln/>
        </p:spPr>
      </p:sp>
      <p:sp>
        <p:nvSpPr>
          <p:cNvPr id="7" name="Text 5"/>
          <p:cNvSpPr/>
          <p:nvPr/>
        </p:nvSpPr>
        <p:spPr>
          <a:xfrm>
            <a:off x="640080" y="157276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现象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640080" y="186537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铜片左端白磷(着火点40℃)剧烈燃烧;右端红磷(着火点240℃)纹丝不动。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457200" y="2542032"/>
            <a:ext cx="77724" cy="777240"/>
          </a:xfrm>
          <a:prstGeom prst="rect">
            <a:avLst/>
          </a:prstGeom>
          <a:solidFill>
            <a:srgbClr val="FF7A2E"/>
          </a:solidFill>
          <a:ln/>
        </p:spPr>
      </p:sp>
      <p:sp>
        <p:nvSpPr>
          <p:cNvPr id="10" name="Text 8"/>
          <p:cNvSpPr/>
          <p:nvPr/>
        </p:nvSpPr>
        <p:spPr>
          <a:xfrm>
            <a:off x="640080" y="248716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只差一个量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640080" y="277977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两端都在铜片上、都接触空气,只差可燃物种类——红磷没到它的着火点。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457200" y="3456432"/>
            <a:ext cx="77724" cy="777240"/>
          </a:xfrm>
          <a:prstGeom prst="rect">
            <a:avLst/>
          </a:prstGeom>
          <a:solidFill>
            <a:srgbClr val="5FA86A"/>
          </a:solidFill>
          <a:ln/>
        </p:spPr>
      </p:sp>
      <p:sp>
        <p:nvSpPr>
          <p:cNvPr id="13" name="Text 11"/>
          <p:cNvSpPr/>
          <p:nvPr/>
        </p:nvSpPr>
        <p:spPr>
          <a:xfrm>
            <a:off x="640080" y="340156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结论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640080" y="369417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燃烧需要"温度达到着火点"。着火点是物质固有属性,不能改变。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457200" y="4434840"/>
            <a:ext cx="1938528" cy="365760"/>
          </a:xfrm>
          <a:prstGeom prst="roundRect">
            <a:avLst>
              <a:gd name="adj" fmla="val 50000"/>
            </a:avLst>
          </a:prstGeom>
          <a:solidFill>
            <a:srgbClr val="FF7A2E"/>
          </a:solidFill>
          <a:ln w="9525">
            <a:solidFill>
              <a:srgbClr val="C4531A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457200" y="4425696"/>
            <a:ext cx="19385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实验台 · 白磷vs红磷</a:t>
            </a:r>
            <a:endParaRPr lang="en-US" sz="1150" dirty="0"/>
          </a:p>
        </p:txBody>
      </p:sp>
      <p:sp>
        <p:nvSpPr>
          <p:cNvPr id="17" name="Shape 15"/>
          <p:cNvSpPr/>
          <p:nvPr/>
        </p:nvSpPr>
        <p:spPr>
          <a:xfrm>
            <a:off x="3909060" y="1741932"/>
            <a:ext cx="4818888" cy="2203704"/>
          </a:xfrm>
          <a:prstGeom prst="rect">
            <a:avLst/>
          </a:prstGeom>
          <a:solidFill>
            <a:srgbClr val="FFFFFF"/>
          </a:solidFill>
          <a:ln w="12700">
            <a:solidFill>
              <a:srgbClr val="D8CFBB"/>
            </a:solidFill>
            <a:prstDash val="solid"/>
          </a:ln>
          <a:effectLst>
            <a:outerShdw sx="100000" sy="100000" kx="0" ky="0" algn="bl" rotWithShape="0" blurRad="177800" dist="50800" dir="5400000">
              <a:srgbClr val="14100A">
                <a:alpha val="50000"/>
              </a:srgbClr>
            </a:outerShdw>
          </a:effectLst>
        </p:spPr>
      </p:sp>
      <p:pic>
        <p:nvPicPr>
          <p:cNvPr id="18" name="Image 0" descr="/Users/shaorunze/Documents/Claude/Projects/ai推演/燃烧条件-实验台/ppt-assets/c-cr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950208" y="1783080"/>
            <a:ext cx="4736592" cy="2121408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4059936" y="1892808"/>
            <a:ext cx="1737360" cy="274320"/>
          </a:xfrm>
          <a:prstGeom prst="roundRect">
            <a:avLst>
              <a:gd name="adj" fmla="val 50000"/>
            </a:avLst>
          </a:prstGeom>
          <a:solidFill>
            <a:srgbClr val="15100D">
              <a:alpha val="84000"/>
            </a:srgbClr>
          </a:solidFill>
          <a:ln/>
        </p:spPr>
      </p:sp>
      <p:sp>
        <p:nvSpPr>
          <p:cNvPr id="20" name="Text 17"/>
          <p:cNvSpPr/>
          <p:nvPr/>
        </p:nvSpPr>
        <p:spPr>
          <a:xfrm>
            <a:off x="4059936" y="1881835"/>
            <a:ext cx="173736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铜片·红磷:80℃ &lt; 240℃</a:t>
            </a:r>
            <a:endParaRPr lang="en-US" sz="950" dirty="0"/>
          </a:p>
        </p:txBody>
      </p:sp>
      <p:sp>
        <p:nvSpPr>
          <p:cNvPr id="21" name="Text 18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常见的化学反应——燃烧 · 沪教版化学九年级上册</a:t>
            </a:r>
            <a:endParaRPr lang="en-US" sz="850" dirty="0"/>
          </a:p>
        </p:txBody>
      </p:sp>
      <p:sp>
        <p:nvSpPr>
          <p:cNvPr id="22" name="Text 19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453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ECE5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411480"/>
            <a:ext cx="1303020" cy="292608"/>
          </a:xfrm>
          <a:prstGeom prst="roundRect">
            <a:avLst>
              <a:gd name="adj" fmla="val 50000"/>
            </a:avLst>
          </a:prstGeom>
          <a:solidFill>
            <a:srgbClr val="241C17"/>
          </a:solidFill>
          <a:ln w="9525">
            <a:solidFill>
              <a:srgbClr val="FF7A2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400507"/>
            <a:ext cx="130302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关键一击 · 破除误解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93192" y="749808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红磷不是不能烧</a:t>
            </a:r>
            <a:endParaRPr lang="en-US" sz="2300" dirty="0"/>
          </a:p>
        </p:txBody>
      </p:sp>
      <p:sp>
        <p:nvSpPr>
          <p:cNvPr id="5" name="Shape 3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FF7A2E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627632"/>
            <a:ext cx="77724" cy="777240"/>
          </a:xfrm>
          <a:prstGeom prst="rect">
            <a:avLst/>
          </a:prstGeom>
          <a:solidFill>
            <a:srgbClr val="FF7A2E"/>
          </a:solidFill>
          <a:ln/>
        </p:spPr>
      </p:sp>
      <p:sp>
        <p:nvSpPr>
          <p:cNvPr id="7" name="Text 5"/>
          <p:cNvSpPr/>
          <p:nvPr/>
        </p:nvSpPr>
        <p:spPr>
          <a:xfrm>
            <a:off x="640080" y="157276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追问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640080" y="186537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红磷真的"不可燃"吗?换酒精灯直接灼烧,让温度爬升。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457200" y="2542032"/>
            <a:ext cx="77724" cy="777240"/>
          </a:xfrm>
          <a:prstGeom prst="rect">
            <a:avLst/>
          </a:prstGeom>
          <a:solidFill>
            <a:srgbClr val="E0A73A"/>
          </a:solidFill>
          <a:ln/>
        </p:spPr>
      </p:sp>
      <p:sp>
        <p:nvSpPr>
          <p:cNvPr id="10" name="Text 8"/>
          <p:cNvSpPr/>
          <p:nvPr/>
        </p:nvSpPr>
        <p:spPr>
          <a:xfrm>
            <a:off x="640080" y="248716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现象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640080" y="277977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温度越过 240℃,红磷也燃烧起来——左侧着火点标尺清楚显示这一刻。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457200" y="3456432"/>
            <a:ext cx="77724" cy="777240"/>
          </a:xfrm>
          <a:prstGeom prst="rect">
            <a:avLst/>
          </a:prstGeom>
          <a:solidFill>
            <a:srgbClr val="CF5145"/>
          </a:solidFill>
          <a:ln/>
        </p:spPr>
      </p:sp>
      <p:sp>
        <p:nvSpPr>
          <p:cNvPr id="13" name="Text 11"/>
          <p:cNvSpPr/>
          <p:nvPr/>
        </p:nvSpPr>
        <p:spPr>
          <a:xfrm>
            <a:off x="640080" y="340156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澄清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640080" y="369417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红磷可燃,只是着火点高;加热不是改变着火点,而是让温度达到它。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457200" y="4434840"/>
            <a:ext cx="1691640" cy="365760"/>
          </a:xfrm>
          <a:prstGeom prst="roundRect">
            <a:avLst>
              <a:gd name="adj" fmla="val 50000"/>
            </a:avLst>
          </a:prstGeom>
          <a:solidFill>
            <a:srgbClr val="FF7A2E"/>
          </a:solidFill>
          <a:ln w="9525">
            <a:solidFill>
              <a:srgbClr val="C4531A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457200" y="4425696"/>
            <a:ext cx="16916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实验台 · 灼烧红磷</a:t>
            </a:r>
            <a:endParaRPr lang="en-US" sz="1150" dirty="0"/>
          </a:p>
        </p:txBody>
      </p:sp>
      <p:sp>
        <p:nvSpPr>
          <p:cNvPr id="17" name="Shape 15"/>
          <p:cNvSpPr/>
          <p:nvPr/>
        </p:nvSpPr>
        <p:spPr>
          <a:xfrm>
            <a:off x="3909060" y="1741932"/>
            <a:ext cx="4818888" cy="2203704"/>
          </a:xfrm>
          <a:prstGeom prst="rect">
            <a:avLst/>
          </a:prstGeom>
          <a:solidFill>
            <a:srgbClr val="FFFFFF"/>
          </a:solidFill>
          <a:ln w="12700">
            <a:solidFill>
              <a:srgbClr val="D8CFBB"/>
            </a:solidFill>
            <a:prstDash val="solid"/>
          </a:ln>
          <a:effectLst>
            <a:outerShdw sx="100000" sy="100000" kx="0" ky="0" algn="bl" rotWithShape="0" blurRad="177800" dist="50800" dir="5400000">
              <a:srgbClr val="14100A">
                <a:alpha val="50000"/>
              </a:srgbClr>
            </a:outerShdw>
          </a:effectLst>
        </p:spPr>
      </p:sp>
      <p:pic>
        <p:nvPicPr>
          <p:cNvPr id="18" name="Image 0" descr="/Users/shaorunze/Documents/Claude/Projects/ai推演/燃烧条件-实验台/ppt-assets/c-torch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950208" y="1783080"/>
            <a:ext cx="4736592" cy="2121408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4059936" y="1892808"/>
            <a:ext cx="1545336" cy="274320"/>
          </a:xfrm>
          <a:prstGeom prst="roundRect">
            <a:avLst>
              <a:gd name="adj" fmla="val 50000"/>
            </a:avLst>
          </a:prstGeom>
          <a:solidFill>
            <a:srgbClr val="15100D">
              <a:alpha val="84000"/>
            </a:srgbClr>
          </a:solidFill>
          <a:ln/>
        </p:spPr>
      </p:sp>
      <p:sp>
        <p:nvSpPr>
          <p:cNvPr id="20" name="Text 17"/>
          <p:cNvSpPr/>
          <p:nvPr/>
        </p:nvSpPr>
        <p:spPr>
          <a:xfrm>
            <a:off x="4059936" y="1881835"/>
            <a:ext cx="1545336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灼烧340℃ → 红磷也燃烧</a:t>
            </a:r>
            <a:endParaRPr lang="en-US" sz="950" dirty="0"/>
          </a:p>
        </p:txBody>
      </p:sp>
      <p:sp>
        <p:nvSpPr>
          <p:cNvPr id="21" name="Text 18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常见的化学反应——燃烧 · 沪教版化学九年级上册</a:t>
            </a:r>
            <a:endParaRPr lang="en-US" sz="850" dirty="0"/>
          </a:p>
        </p:txBody>
      </p:sp>
      <p:sp>
        <p:nvSpPr>
          <p:cNvPr id="22" name="Text 19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453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ECE5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411480"/>
            <a:ext cx="1197864" cy="292608"/>
          </a:xfrm>
          <a:prstGeom prst="roundRect">
            <a:avLst>
              <a:gd name="adj" fmla="val 50000"/>
            </a:avLst>
          </a:prstGeom>
          <a:solidFill>
            <a:srgbClr val="241C17"/>
          </a:solidFill>
          <a:ln w="9525">
            <a:solidFill>
              <a:srgbClr val="FF7A2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400507"/>
            <a:ext cx="1197864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对照二 · 只差氧气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93192" y="749808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水火,真能相容</a:t>
            </a:r>
            <a:endParaRPr lang="en-US" sz="2300" dirty="0"/>
          </a:p>
        </p:txBody>
      </p:sp>
      <p:sp>
        <p:nvSpPr>
          <p:cNvPr id="5" name="Shape 3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FF7A2E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627632"/>
            <a:ext cx="77724" cy="777240"/>
          </a:xfrm>
          <a:prstGeom prst="rect">
            <a:avLst/>
          </a:prstGeom>
          <a:solidFill>
            <a:srgbClr val="E0A73A"/>
          </a:solidFill>
          <a:ln/>
        </p:spPr>
      </p:sp>
      <p:sp>
        <p:nvSpPr>
          <p:cNvPr id="7" name="Text 5"/>
          <p:cNvSpPr/>
          <p:nvPr/>
        </p:nvSpPr>
        <p:spPr>
          <a:xfrm>
            <a:off x="640080" y="157276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现象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640080" y="186537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热水中的白磷温度足够却不燃;用导管通入氧气后,竟在水里烧了起来。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457200" y="2542032"/>
            <a:ext cx="77724" cy="777240"/>
          </a:xfrm>
          <a:prstGeom prst="rect">
            <a:avLst/>
          </a:prstGeom>
          <a:solidFill>
            <a:srgbClr val="FF7A2E"/>
          </a:solidFill>
          <a:ln/>
        </p:spPr>
      </p:sp>
      <p:sp>
        <p:nvSpPr>
          <p:cNvPr id="10" name="Text 8"/>
          <p:cNvSpPr/>
          <p:nvPr/>
        </p:nvSpPr>
        <p:spPr>
          <a:xfrm>
            <a:off x="640080" y="248716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只差一个量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640080" y="277977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与铜片白磷相比只差有无氧气——补上氧气,燃烧立刻发生。</a:t>
            </a:r>
            <a:endParaRPr lang="en-US" sz="1050" dirty="0"/>
          </a:p>
        </p:txBody>
      </p:sp>
      <p:sp>
        <p:nvSpPr>
          <p:cNvPr id="12" name="Shape 10"/>
          <p:cNvSpPr/>
          <p:nvPr/>
        </p:nvSpPr>
        <p:spPr>
          <a:xfrm>
            <a:off x="457200" y="3456432"/>
            <a:ext cx="77724" cy="777240"/>
          </a:xfrm>
          <a:prstGeom prst="rect">
            <a:avLst/>
          </a:prstGeom>
          <a:solidFill>
            <a:srgbClr val="5FA86A"/>
          </a:solidFill>
          <a:ln/>
        </p:spPr>
      </p:sp>
      <p:sp>
        <p:nvSpPr>
          <p:cNvPr id="13" name="Text 11"/>
          <p:cNvSpPr/>
          <p:nvPr/>
        </p:nvSpPr>
        <p:spPr>
          <a:xfrm>
            <a:off x="640080" y="3401568"/>
            <a:ext cx="301752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结论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640080" y="3694176"/>
            <a:ext cx="301752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燃烧需要"与氧气(空气)接触"。三个条件,缺一不可。</a:t>
            </a:r>
            <a:endParaRPr lang="en-US" sz="1050" dirty="0"/>
          </a:p>
        </p:txBody>
      </p:sp>
      <p:sp>
        <p:nvSpPr>
          <p:cNvPr id="15" name="Shape 13"/>
          <p:cNvSpPr/>
          <p:nvPr/>
        </p:nvSpPr>
        <p:spPr>
          <a:xfrm>
            <a:off x="457200" y="4434840"/>
            <a:ext cx="1691640" cy="365760"/>
          </a:xfrm>
          <a:prstGeom prst="roundRect">
            <a:avLst>
              <a:gd name="adj" fmla="val 50000"/>
            </a:avLst>
          </a:prstGeom>
          <a:solidFill>
            <a:srgbClr val="FF7A2E"/>
          </a:solidFill>
          <a:ln w="9525">
            <a:solidFill>
              <a:srgbClr val="C4531A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16" name="Text 14"/>
          <p:cNvSpPr/>
          <p:nvPr/>
        </p:nvSpPr>
        <p:spPr>
          <a:xfrm>
            <a:off x="457200" y="4425696"/>
            <a:ext cx="16916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实验台 · 水下通氧</a:t>
            </a:r>
            <a:endParaRPr lang="en-US" sz="1150" dirty="0"/>
          </a:p>
        </p:txBody>
      </p:sp>
      <p:sp>
        <p:nvSpPr>
          <p:cNvPr id="17" name="Shape 15"/>
          <p:cNvSpPr/>
          <p:nvPr/>
        </p:nvSpPr>
        <p:spPr>
          <a:xfrm>
            <a:off x="3909060" y="1741932"/>
            <a:ext cx="4818888" cy="2203704"/>
          </a:xfrm>
          <a:prstGeom prst="rect">
            <a:avLst/>
          </a:prstGeom>
          <a:solidFill>
            <a:srgbClr val="FFFFFF"/>
          </a:solidFill>
          <a:ln w="12700">
            <a:solidFill>
              <a:srgbClr val="D8CFBB"/>
            </a:solidFill>
            <a:prstDash val="solid"/>
          </a:ln>
          <a:effectLst>
            <a:outerShdw sx="100000" sy="100000" kx="0" ky="0" algn="bl" rotWithShape="0" blurRad="177800" dist="50800" dir="5400000">
              <a:srgbClr val="14100A">
                <a:alpha val="50000"/>
              </a:srgbClr>
            </a:outerShdw>
          </a:effectLst>
        </p:spPr>
      </p:sp>
      <p:pic>
        <p:nvPicPr>
          <p:cNvPr id="18" name="Image 0" descr="/Users/shaorunze/Documents/Claude/Projects/ai推演/燃烧条件-实验台/ppt-assets/c-wo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3950208" y="1783080"/>
            <a:ext cx="4736592" cy="2121408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4059936" y="1892808"/>
            <a:ext cx="1353312" cy="274320"/>
          </a:xfrm>
          <a:prstGeom prst="roundRect">
            <a:avLst>
              <a:gd name="adj" fmla="val 50000"/>
            </a:avLst>
          </a:prstGeom>
          <a:solidFill>
            <a:srgbClr val="15100D">
              <a:alpha val="84000"/>
            </a:srgbClr>
          </a:solidFill>
          <a:ln/>
        </p:spPr>
      </p:sp>
      <p:sp>
        <p:nvSpPr>
          <p:cNvPr id="20" name="Text 17"/>
          <p:cNvSpPr/>
          <p:nvPr/>
        </p:nvSpPr>
        <p:spPr>
          <a:xfrm>
            <a:off x="4059936" y="1881835"/>
            <a:ext cx="1353312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950" b="1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水下白磷+通氧 → 燃烧</a:t>
            </a:r>
            <a:endParaRPr lang="en-US" sz="950" dirty="0"/>
          </a:p>
        </p:txBody>
      </p:sp>
      <p:sp>
        <p:nvSpPr>
          <p:cNvPr id="21" name="Text 18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常见的化学反应——燃烧 · 沪教版化学九年级上册</a:t>
            </a:r>
            <a:endParaRPr lang="en-US" sz="850" dirty="0"/>
          </a:p>
        </p:txBody>
      </p:sp>
      <p:sp>
        <p:nvSpPr>
          <p:cNvPr id="22" name="Text 19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453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ECE5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esktop/教学课件展示图片/化学/燃烧条件/意象-火与灰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5440680" y="0"/>
            <a:ext cx="370332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440680" y="0"/>
            <a:ext cx="3703320" cy="5143500"/>
          </a:xfrm>
          <a:prstGeom prst="rect">
            <a:avLst/>
          </a:prstGeom>
          <a:solidFill>
            <a:srgbClr val="15100D">
              <a:alpha val="40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411480" y="411480"/>
            <a:ext cx="987552" cy="292608"/>
          </a:xfrm>
          <a:prstGeom prst="roundRect">
            <a:avLst>
              <a:gd name="adj" fmla="val 50000"/>
            </a:avLst>
          </a:prstGeom>
          <a:solidFill>
            <a:srgbClr val="241C17"/>
          </a:solidFill>
          <a:ln w="9525">
            <a:solidFill>
              <a:srgbClr val="FF7A2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11480" y="400507"/>
            <a:ext cx="987552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归纳 · 火三角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393192" y="749808"/>
            <a:ext cx="493776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2600"/>
              </a:lnSpc>
              <a:buNone/>
            </a:pPr>
            <a:r>
              <a:rPr lang="en-US" sz="22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燃烧的三个条件,缺一不可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429768" y="1554480"/>
            <a:ext cx="566928" cy="41148"/>
          </a:xfrm>
          <a:prstGeom prst="rect">
            <a:avLst/>
          </a:prstGeom>
          <a:solidFill>
            <a:srgbClr val="FF7A2E"/>
          </a:solidFill>
          <a:ln/>
        </p:spPr>
      </p:sp>
      <p:sp>
        <p:nvSpPr>
          <p:cNvPr id="8" name="Shape 5"/>
          <p:cNvSpPr/>
          <p:nvPr/>
        </p:nvSpPr>
        <p:spPr>
          <a:xfrm>
            <a:off x="457200" y="1883664"/>
            <a:ext cx="77724" cy="777240"/>
          </a:xfrm>
          <a:prstGeom prst="rect">
            <a:avLst/>
          </a:prstGeom>
          <a:solidFill>
            <a:srgbClr val="E0A73A"/>
          </a:solidFill>
          <a:ln/>
        </p:spPr>
      </p:sp>
      <p:sp>
        <p:nvSpPr>
          <p:cNvPr id="9" name="Text 6"/>
          <p:cNvSpPr/>
          <p:nvPr/>
        </p:nvSpPr>
        <p:spPr>
          <a:xfrm>
            <a:off x="640080" y="1828800"/>
            <a:ext cx="4572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① 可燃物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640080" y="2121408"/>
            <a:ext cx="4572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有能够燃烧的物质。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457200" y="2596896"/>
            <a:ext cx="77724" cy="777240"/>
          </a:xfrm>
          <a:prstGeom prst="rect">
            <a:avLst/>
          </a:prstGeom>
          <a:solidFill>
            <a:srgbClr val="5FA86A"/>
          </a:solidFill>
          <a:ln/>
        </p:spPr>
      </p:sp>
      <p:sp>
        <p:nvSpPr>
          <p:cNvPr id="12" name="Text 9"/>
          <p:cNvSpPr/>
          <p:nvPr/>
        </p:nvSpPr>
        <p:spPr>
          <a:xfrm>
            <a:off x="640080" y="2542032"/>
            <a:ext cx="4572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② 与氧气接触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640080" y="2834640"/>
            <a:ext cx="4572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氧气是助燃剂,隔绝氧气燃烧无法进行。</a:t>
            </a:r>
            <a:endParaRPr lang="en-US" sz="1050" dirty="0"/>
          </a:p>
        </p:txBody>
      </p:sp>
      <p:sp>
        <p:nvSpPr>
          <p:cNvPr id="14" name="Shape 11"/>
          <p:cNvSpPr/>
          <p:nvPr/>
        </p:nvSpPr>
        <p:spPr>
          <a:xfrm>
            <a:off x="457200" y="3310128"/>
            <a:ext cx="77724" cy="777240"/>
          </a:xfrm>
          <a:prstGeom prst="rect">
            <a:avLst/>
          </a:prstGeom>
          <a:solidFill>
            <a:srgbClr val="CF5145"/>
          </a:solidFill>
          <a:ln/>
        </p:spPr>
      </p:sp>
      <p:sp>
        <p:nvSpPr>
          <p:cNvPr id="15" name="Text 12"/>
          <p:cNvSpPr/>
          <p:nvPr/>
        </p:nvSpPr>
        <p:spPr>
          <a:xfrm>
            <a:off x="640080" y="3255264"/>
            <a:ext cx="45720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③ 温度达到着火点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640080" y="3547872"/>
            <a:ext cx="45720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温度必须升到可燃物的着火点,而非"越热越好"。</a:t>
            </a:r>
            <a:endParaRPr lang="en-US" sz="1050" dirty="0"/>
          </a:p>
        </p:txBody>
      </p:sp>
      <p:sp>
        <p:nvSpPr>
          <p:cNvPr id="17" name="Text 14"/>
          <p:cNvSpPr/>
          <p:nvPr/>
        </p:nvSpPr>
        <p:spPr>
          <a:xfrm>
            <a:off x="457200" y="3986784"/>
            <a:ext cx="47548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50" i="1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三者像三角形的三条边,断掉任意一条,火就熄灭。</a:t>
            </a:r>
            <a:endParaRPr lang="en-US" sz="1150" dirty="0"/>
          </a:p>
        </p:txBody>
      </p:sp>
      <p:sp>
        <p:nvSpPr>
          <p:cNvPr id="18" name="Shape 15"/>
          <p:cNvSpPr/>
          <p:nvPr/>
        </p:nvSpPr>
        <p:spPr>
          <a:xfrm>
            <a:off x="457200" y="4498848"/>
            <a:ext cx="2377440" cy="365760"/>
          </a:xfrm>
          <a:prstGeom prst="roundRect">
            <a:avLst>
              <a:gd name="adj" fmla="val 50000"/>
            </a:avLst>
          </a:prstGeom>
          <a:solidFill>
            <a:srgbClr val="FF7A2E"/>
          </a:solidFill>
          <a:ln w="9525">
            <a:solidFill>
              <a:srgbClr val="C4531A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19" name="Text 16"/>
          <p:cNvSpPr/>
          <p:nvPr/>
        </p:nvSpPr>
        <p:spPr>
          <a:xfrm>
            <a:off x="457200" y="4489704"/>
            <a:ext cx="23774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实验台 · 火三角</a:t>
            </a:r>
            <a:endParaRPr lang="en-US" sz="1150" dirty="0"/>
          </a:p>
        </p:txBody>
      </p:sp>
      <p:sp>
        <p:nvSpPr>
          <p:cNvPr id="20" name="Text 17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常见的化学反应——燃烧 · 沪教版化学九年级上册</a:t>
            </a:r>
            <a:endParaRPr lang="en-US" sz="850" dirty="0"/>
          </a:p>
        </p:txBody>
      </p:sp>
      <p:sp>
        <p:nvSpPr>
          <p:cNvPr id="21" name="Text 18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453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CE5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818120" y="-868680"/>
            <a:ext cx="2194560" cy="2194560"/>
          </a:xfrm>
          <a:prstGeom prst="ellipse">
            <a:avLst/>
          </a:prstGeom>
          <a:solidFill>
            <a:srgbClr val="FFFFFF">
              <a:alpha val="0"/>
            </a:srgbClr>
          </a:solidFill>
          <a:ln w="12700">
            <a:solidFill>
              <a:srgbClr val="FF7A2E">
                <a:alpha val="4500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8229600" y="-457200"/>
            <a:ext cx="1371600" cy="1371600"/>
          </a:xfrm>
          <a:prstGeom prst="ellipse">
            <a:avLst/>
          </a:prstGeom>
          <a:solidFill>
            <a:srgbClr val="FFFFFF">
              <a:alpha val="0"/>
            </a:srgbClr>
          </a:solidFill>
          <a:ln w="9525">
            <a:solidFill>
              <a:srgbClr val="FF7A2E">
                <a:alpha val="30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411480" y="384048"/>
            <a:ext cx="566928" cy="292608"/>
          </a:xfrm>
          <a:prstGeom prst="roundRect">
            <a:avLst>
              <a:gd name="adj" fmla="val 50000"/>
            </a:avLst>
          </a:prstGeom>
          <a:solidFill>
            <a:srgbClr val="241C17"/>
          </a:solidFill>
          <a:ln w="9525">
            <a:solidFill>
              <a:srgbClr val="FF7A2E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411480" y="373075"/>
            <a:ext cx="566928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正反呼应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393192" y="713232"/>
            <a:ext cx="822960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spc="50" kern="0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灭火,就是破坏一个条件</a:t>
            </a:r>
            <a:endParaRPr lang="en-US" sz="2500" dirty="0"/>
          </a:p>
        </p:txBody>
      </p:sp>
      <p:sp>
        <p:nvSpPr>
          <p:cNvPr id="7" name="Shape 5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FF7A2E"/>
          </a:solidFill>
          <a:ln/>
        </p:spPr>
      </p:sp>
      <p:graphicFrame>
        <p:nvGraphicFramePr>
          <p:cNvPr id="9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457200" y="1591056"/>
          <a:ext cx="8229600" cy="914400"/>
        </p:xfrm>
        <a:graphic>
          <a:graphicData uri="http://schemas.openxmlformats.org/drawingml/2006/table">
            <a:tbl>
              <a:tblPr/>
              <a:tblGrid>
                <a:gridCol w="1828800"/>
                <a:gridCol w="2377440"/>
                <a:gridCol w="4023360"/>
              </a:tblGrid>
              <a:tr h="457200"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200" b="1" dirty="0">
                          <a:solidFill>
                            <a:srgbClr val="FFB059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破坏的条件</a:t>
                      </a:r>
                      <a:endParaRPr lang="en-US" sz="12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17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200" b="1" dirty="0">
                          <a:solidFill>
                            <a:srgbClr val="FFB059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灭火做法</a:t>
                      </a:r>
                      <a:endParaRPr lang="en-US" sz="12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17"/>
                    </a:solidFill>
                  </a:tcPr>
                </a:tc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200" b="1" dirty="0">
                          <a:solidFill>
                            <a:srgbClr val="FFB059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生活实例</a:t>
                      </a:r>
                      <a:endParaRPr lang="en-US" sz="120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41C17"/>
                    </a:solidFill>
                  </a:tcPr>
                </a:tc>
              </a:tr>
              <a:tr h="713232"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50" b="1" dirty="0">
                          <a:solidFill>
                            <a:srgbClr val="231B15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清除可燃物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150" dirty="0">
                          <a:solidFill>
                            <a:srgbClr val="766A5C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撤走或隔离可燃物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150" dirty="0">
                          <a:solidFill>
                            <a:srgbClr val="766A5C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森林火灾开辟隔离带;关闭燃气阀门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</a:tr>
              <a:tr h="713232"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50" b="1" dirty="0">
                          <a:solidFill>
                            <a:srgbClr val="231B15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隔绝氧气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3C2"/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150" dirty="0">
                          <a:solidFill>
                            <a:srgbClr val="766A5C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使可燃物与空气隔开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3C2"/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150" dirty="0">
                          <a:solidFill>
                            <a:srgbClr val="766A5C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盖锅盖灭油锅火;沙土/灭火毯覆盖;CO₂灭火器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3C2"/>
                    </a:solidFill>
                  </a:tcPr>
                </a:tc>
              </a:tr>
              <a:tr h="713232">
                <a:tc>
                  <a:txBody>
                    <a:bodyPr/>
                    <a:lstStyle/>
                    <a:p>
                      <a:pPr algn="ctr" indent="0" marL="0">
                        <a:buNone/>
                      </a:pPr>
                      <a:r>
                        <a:rPr lang="en-US" sz="1150" b="1" dirty="0">
                          <a:solidFill>
                            <a:srgbClr val="231B15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降温到着火点以下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150" dirty="0">
                          <a:solidFill>
                            <a:srgbClr val="766A5C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带走热量,使温度降低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  <a:tc>
                  <a:txBody>
                    <a:bodyPr/>
                    <a:lstStyle/>
                    <a:p>
                      <a:pPr algn="l" indent="0" marL="0">
                        <a:buNone/>
                      </a:pPr>
                      <a:r>
                        <a:rPr lang="en-US" sz="1150" dirty="0">
                          <a:solidFill>
                            <a:srgbClr val="766A5C"/>
                          </a:solidFill>
                          <a:latin typeface="Microsoft YaHei" pitchFamily="34" charset="0"/>
                          <a:ea typeface="Microsoft YaHei" pitchFamily="34" charset="-122"/>
                          <a:cs typeface="Microsoft YaHei" pitchFamily="34" charset="-120"/>
                        </a:rPr>
                        <a:t>吹灭蜡烛;用水浇灭木柴(水吸热降温)</a:t>
                      </a:r>
                      <a:endParaRPr lang="en-US" sz="1150" dirty="0">
                        <a:latin typeface="Microsoft YaHei" charset="0"/>
                        <a:ea typeface="Microsoft YaHei" charset="0"/>
                        <a:cs typeface="Microsoft YaHei" charset="0"/>
                      </a:endParaRPr>
                    </a:p>
                  </a:txBody>
                  <a:tcPr marL="91440" marR="91440" marT="45720" marB="45720" anchor="ctr">
                    <a:lnL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CFB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6EC"/>
                    </a:solidFill>
                  </a:tcPr>
                </a:tc>
              </a:tr>
            </a:tbl>
          </a:graphicData>
        </a:graphic>
      </p:graphicFrame>
      <p:sp>
        <p:nvSpPr>
          <p:cNvPr id="9" name="Shape 6"/>
          <p:cNvSpPr/>
          <p:nvPr/>
        </p:nvSpPr>
        <p:spPr>
          <a:xfrm>
            <a:off x="457200" y="4297680"/>
            <a:ext cx="8229600" cy="566928"/>
          </a:xfrm>
          <a:prstGeom prst="roundRect">
            <a:avLst>
              <a:gd name="adj" fmla="val 16129"/>
            </a:avLst>
          </a:prstGeom>
          <a:solidFill>
            <a:srgbClr val="241C17"/>
          </a:solidFill>
          <a:ln w="12700">
            <a:solidFill>
              <a:srgbClr val="FF7A2E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457200" y="4279392"/>
            <a:ext cx="8229600" cy="58521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一句话  </a:t>
            </a:r>
            <a:pPr algn="ctr" indent="0" marL="0">
              <a:buNone/>
            </a:pPr>
            <a:r>
              <a:rPr lang="en-US" sz="1400" b="1" dirty="0">
                <a:solidFill>
                  <a:srgbClr val="FBF3E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燃烧要凑齐三个条件;灭火只需破坏其中任意一个。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常见的化学反应——燃烧 · 沪教版化学九年级上册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453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CE5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esktop/教学课件展示图片/化学/燃烧条件/安全-灭火器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5532120" y="0"/>
            <a:ext cx="361188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532120" y="0"/>
            <a:ext cx="3611880" cy="5143500"/>
          </a:xfrm>
          <a:prstGeom prst="rect">
            <a:avLst/>
          </a:prstGeom>
          <a:solidFill>
            <a:srgbClr val="15100D">
              <a:alpha val="40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411480" y="411480"/>
            <a:ext cx="1303020" cy="292608"/>
          </a:xfrm>
          <a:prstGeom prst="roundRect">
            <a:avLst>
              <a:gd name="adj" fmla="val 50000"/>
            </a:avLst>
          </a:prstGeom>
          <a:solidFill>
            <a:srgbClr val="241C17"/>
          </a:solidFill>
          <a:ln w="9525">
            <a:solidFill>
              <a:srgbClr val="FF7A2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411480" y="400507"/>
            <a:ext cx="130302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050" b="1" spc="200" kern="0" dirty="0">
                <a:solidFill>
                  <a:srgbClr val="FFB05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学以致用 · 消防安全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393192" y="749808"/>
            <a:ext cx="493776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2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火场之上,先想哪个条件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429768" y="1335024"/>
            <a:ext cx="566928" cy="41148"/>
          </a:xfrm>
          <a:prstGeom prst="rect">
            <a:avLst/>
          </a:prstGeom>
          <a:solidFill>
            <a:srgbClr val="FF7A2E"/>
          </a:solidFill>
          <a:ln/>
        </p:spPr>
      </p:sp>
      <p:sp>
        <p:nvSpPr>
          <p:cNvPr id="8" name="Shape 5"/>
          <p:cNvSpPr/>
          <p:nvPr/>
        </p:nvSpPr>
        <p:spPr>
          <a:xfrm>
            <a:off x="457200" y="1645920"/>
            <a:ext cx="77724" cy="777240"/>
          </a:xfrm>
          <a:prstGeom prst="rect">
            <a:avLst/>
          </a:prstGeom>
          <a:solidFill>
            <a:srgbClr val="CF5145"/>
          </a:solidFill>
          <a:ln/>
        </p:spPr>
      </p:sp>
      <p:sp>
        <p:nvSpPr>
          <p:cNvPr id="9" name="Text 6"/>
          <p:cNvSpPr/>
          <p:nvPr/>
        </p:nvSpPr>
        <p:spPr>
          <a:xfrm>
            <a:off x="640080" y="1591056"/>
            <a:ext cx="46634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油锅起火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640080" y="1883664"/>
            <a:ext cx="466344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迅速盖上锅盖——隔绝氧气。切忌泼水:热油遇水飞溅,火势更猛。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457200" y="2560320"/>
            <a:ext cx="77724" cy="777240"/>
          </a:xfrm>
          <a:prstGeom prst="rect">
            <a:avLst/>
          </a:prstGeom>
          <a:solidFill>
            <a:srgbClr val="E0A73A"/>
          </a:solidFill>
          <a:ln/>
        </p:spPr>
      </p:sp>
      <p:sp>
        <p:nvSpPr>
          <p:cNvPr id="12" name="Text 9"/>
          <p:cNvSpPr/>
          <p:nvPr/>
        </p:nvSpPr>
        <p:spPr>
          <a:xfrm>
            <a:off x="640080" y="2505456"/>
            <a:ext cx="46634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电器起火</a:t>
            </a:r>
            <a:endParaRPr lang="en-US" sz="1300" dirty="0"/>
          </a:p>
        </p:txBody>
      </p:sp>
      <p:sp>
        <p:nvSpPr>
          <p:cNvPr id="13" name="Text 10"/>
          <p:cNvSpPr/>
          <p:nvPr/>
        </p:nvSpPr>
        <p:spPr>
          <a:xfrm>
            <a:off x="640080" y="2798064"/>
            <a:ext cx="466344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先切断电源,再用干粉/CO₂灭火器。带电时严禁泼水,以防触电。</a:t>
            </a:r>
            <a:endParaRPr lang="en-US" sz="1050" dirty="0"/>
          </a:p>
        </p:txBody>
      </p:sp>
      <p:sp>
        <p:nvSpPr>
          <p:cNvPr id="14" name="Shape 11"/>
          <p:cNvSpPr/>
          <p:nvPr/>
        </p:nvSpPr>
        <p:spPr>
          <a:xfrm>
            <a:off x="457200" y="3474720"/>
            <a:ext cx="77724" cy="777240"/>
          </a:xfrm>
          <a:prstGeom prst="rect">
            <a:avLst/>
          </a:prstGeom>
          <a:solidFill>
            <a:srgbClr val="5FA86A"/>
          </a:solidFill>
          <a:ln/>
        </p:spPr>
      </p:sp>
      <p:sp>
        <p:nvSpPr>
          <p:cNvPr id="15" name="Text 12"/>
          <p:cNvSpPr/>
          <p:nvPr/>
        </p:nvSpPr>
        <p:spPr>
          <a:xfrm>
            <a:off x="640080" y="3419856"/>
            <a:ext cx="466344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231B15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吹灭蜡烛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640080" y="3712464"/>
            <a:ext cx="4663440" cy="56692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lnSpc>
                <a:spcPts val="1500"/>
              </a:lnSpc>
              <a:buNone/>
            </a:pPr>
            <a:r>
              <a:rPr lang="en-US" sz="105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气流带走热量,温度降到着火点以下——是降温,不是"吹走氧气"。</a:t>
            </a:r>
            <a:endParaRPr lang="en-US" sz="1050" dirty="0"/>
          </a:p>
        </p:txBody>
      </p:sp>
      <p:sp>
        <p:nvSpPr>
          <p:cNvPr id="17" name="Shape 14"/>
          <p:cNvSpPr/>
          <p:nvPr/>
        </p:nvSpPr>
        <p:spPr>
          <a:xfrm>
            <a:off x="457200" y="4434840"/>
            <a:ext cx="2308860" cy="365760"/>
          </a:xfrm>
          <a:prstGeom prst="roundRect">
            <a:avLst>
              <a:gd name="adj" fmla="val 50000"/>
            </a:avLst>
          </a:prstGeom>
          <a:solidFill>
            <a:srgbClr val="FF7A2E"/>
          </a:solidFill>
          <a:ln w="9525">
            <a:solidFill>
              <a:srgbClr val="C4531A"/>
            </a:solidFill>
            <a:prstDash val="solid"/>
          </a:ln>
          <a:effectLst>
            <a:outerShdw sx="100000" sy="100000" kx="0" ky="0" algn="bl" rotWithShape="0" blurRad="88900" dist="25400" dir="5400000">
              <a:srgbClr val="54300F">
                <a:alpha val="45000"/>
              </a:srgbClr>
            </a:outerShdw>
          </a:effectLst>
        </p:spPr>
      </p:sp>
      <p:sp>
        <p:nvSpPr>
          <p:cNvPr id="18" name="Text 15"/>
          <p:cNvSpPr/>
          <p:nvPr/>
        </p:nvSpPr>
        <p:spPr>
          <a:xfrm>
            <a:off x="457200" y="4425696"/>
            <a:ext cx="230886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50" b="1" u="sng" dirty="0">
                <a:solidFill>
                  <a:srgbClr val="2C1A0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实验台 · 灭火决策(6场景)</a:t>
            </a:r>
            <a:endParaRPr lang="en-US" sz="1150" dirty="0"/>
          </a:p>
        </p:txBody>
      </p:sp>
      <p:sp>
        <p:nvSpPr>
          <p:cNvPr id="19" name="Text 16"/>
          <p:cNvSpPr/>
          <p:nvPr/>
        </p:nvSpPr>
        <p:spPr>
          <a:xfrm>
            <a:off x="411480" y="4809744"/>
            <a:ext cx="42062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766A5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常见的化学反应——燃烧 · 沪教版化学九年级上册</a:t>
            </a:r>
            <a:endParaRPr lang="en-US" sz="850" dirty="0"/>
          </a:p>
        </p:txBody>
      </p:sp>
      <p:sp>
        <p:nvSpPr>
          <p:cNvPr id="20" name="Text 17"/>
          <p:cNvSpPr/>
          <p:nvPr/>
        </p:nvSpPr>
        <p:spPr>
          <a:xfrm>
            <a:off x="8412480" y="4791456"/>
            <a:ext cx="457200" cy="2926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453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09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常见的化学反应——燃烧</dc:title>
  <dc:subject>PptxGenJS Presentation</dc:subject>
  <dc:creator>光鹿课件</dc:creator>
  <cp:lastModifiedBy>光鹿课件</cp:lastModifiedBy>
  <cp:revision>1</cp:revision>
  <dcterms:created xsi:type="dcterms:W3CDTF">2026-06-14T08:59:51Z</dcterms:created>
  <dcterms:modified xsi:type="dcterms:W3CDTF">2026-06-14T08:59:51Z</dcterms:modified>
</cp:coreProperties>
</file>