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2-prep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co2-prep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2-prep/index.html#0" TargetMode="External"/><Relationship Id="rId2" Type="http://schemas.openxmlformats.org/officeDocument/2006/relationships/hyperlink" Target="https://globalaits.com/files/co2-prep/index.html#0" TargetMode="External"/><Relationship Id="rId3" Type="http://schemas.openxmlformats.org/officeDocument/2006/relationships/hyperlink" Target="https://globalaits.com/files/co2-prep/index.html#1" TargetMode="External"/><Relationship Id="rId4" Type="http://schemas.openxmlformats.org/officeDocument/2006/relationships/hyperlink" Target="https://globalaits.com/files/co2-prep/index.html#1" TargetMode="External"/><Relationship Id="rId5" Type="http://schemas.openxmlformats.org/officeDocument/2006/relationships/hyperlink" Target="https://globalaits.com/files/co2-prep/index.html#2" TargetMode="External"/><Relationship Id="rId6" Type="http://schemas.openxmlformats.org/officeDocument/2006/relationships/hyperlink" Target="https://globalaits.com/files/co2-prep/index.html#2" TargetMode="External"/><Relationship Id="rId7" Type="http://schemas.openxmlformats.org/officeDocument/2006/relationships/hyperlink" Target="https://globalaits.com/files/co2-prep/index.html#3" TargetMode="External"/><Relationship Id="rId8" Type="http://schemas.openxmlformats.org/officeDocument/2006/relationships/hyperlink" Target="https://globalaits.com/files/co2-prep/index.html#3" TargetMode="External"/><Relationship Id="rId9" Type="http://schemas.openxmlformats.org/officeDocument/2006/relationships/hyperlink" Target="https://globalaits.com/files/co2-prep/index.html#4" TargetMode="External"/><Relationship Id="rId10" Type="http://schemas.openxmlformats.org/officeDocument/2006/relationships/hyperlink" Target="https://globalaits.com/files/co2-prep/index.html#4" TargetMode="External"/><Relationship Id="rId11" Type="http://schemas.openxmlformats.org/officeDocument/2006/relationships/hyperlink" Target="https://globalaits.com/files/co2-prep/index.html#5" TargetMode="External"/><Relationship Id="rId12" Type="http://schemas.openxmlformats.org/officeDocument/2006/relationships/hyperlink" Target="https://globalaits.com/files/co2-prep/index.html#5" TargetMode="External"/><Relationship Id="rId13" Type="http://schemas.openxmlformats.org/officeDocument/2006/relationships/hyperlink" Target="https://globalaits.com/files/co2-prep/index.html#6" TargetMode="External"/><Relationship Id="rId14" Type="http://schemas.openxmlformats.org/officeDocument/2006/relationships/hyperlink" Target="https://globalaits.com/files/co2-prep/index.html#6" TargetMode="External"/><Relationship Id="rId15" Type="http://schemas.openxmlformats.org/officeDocument/2006/relationships/hyperlink" Target="https://globalaits.com/files/co2-prep/index.html#7" TargetMode="External"/><Relationship Id="rId16" Type="http://schemas.openxmlformats.org/officeDocument/2006/relationships/hyperlink" Target="https://globalaits.com/files/co2-prep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2-prep/index.html#0" TargetMode="External"/><Relationship Id="rId3" Type="http://schemas.openxmlformats.org/officeDocument/2006/relationships/hyperlink" Target="https://globalaits.com/files/co2-prep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2-prep/index.html#1" TargetMode="External"/><Relationship Id="rId3" Type="http://schemas.openxmlformats.org/officeDocument/2006/relationships/hyperlink" Target="https://globalaits.com/files/co2-prep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2-prep/index.html#2" TargetMode="External"/><Relationship Id="rId3" Type="http://schemas.openxmlformats.org/officeDocument/2006/relationships/hyperlink" Target="https://globalaits.com/files/co2-prep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2-prep/index.html#3" TargetMode="External"/><Relationship Id="rId3" Type="http://schemas.openxmlformats.org/officeDocument/2006/relationships/hyperlink" Target="https://globalaits.com/files/co2-prep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实验室制CO2-制取台/ppt-assets/c-collec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人教版义务教育教科书·化学·九年级上册(第六单元 课题2 二氧化碳制取的研究)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实验室制取二氧化碳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大理石+稀盐酸·向上排空气法的3D制取台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2F9E8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实验室制取二氧化碳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一、原理:CaCO₃ + 2HCl → CaCl₂ + H₂O + CO₂↑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二、药品:大理石(石灰石)+ 稀盐酸(不用稀硫酸/浓盐酸)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三、发生装置:固液常温型(不需加热);长颈漏斗下端液封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四、收集:向上排空气法(密度大于空气、能溶于水→不用排水法)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五、检验:通入澄清石灰水变浑浊 ┃ 验满:燃着木条放瓶口熄灭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实验室制CO2-制取台/ppt-assets/c-collec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实验室制取二氧化碳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人教版化学九上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BEFE7"/>
          </a:solidFill>
          <a:ln w="12700">
            <a:solidFill>
              <a:srgbClr val="BDCA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气体制取的迁移课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2F4EF"/>
          </a:solidFill>
          <a:ln w="19050">
            <a:solidFill>
              <a:srgbClr val="5A7A3A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制取氧气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气体制取一般思路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 的部分性质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EF7F6"/>
          </a:solidFill>
          <a:ln w="19050">
            <a:solidFill>
              <a:srgbClr val="2F9E8D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CaCO₃+HCl 制 CO₂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固液常温型装置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向上排空气法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检验与验满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0F7F3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碳和碳的氧化物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气体制备综合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制取二氧化碳是对'气体制取一般思路'的迁移与深化:学生要根据反应特点(常温固液反应)和气体性质(密度大、溶于水)自主选择装置与收集方法,培养证据推理与方法迁移能力。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6EFF4"/>
          </a:solidFill>
          <a:ln w="12700">
            <a:solidFill>
              <a:srgbClr val="ACCAD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已掌握制取氧气的范式,但迁移到新气体时选择依据不清;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对'不用稀硫酸/浓盐酸、不用排水法、漏斗液封'等理解不深;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CO₂ 无色,其向上排空气收集过程黑板难以呈现。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2F9E8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实验室制取二氧化碳的药品、反应原理、发生装置与向上排空气法收集;CO₂ 的检验与验满。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理解药品与收集方法的选择依据(不用稀硫酸/浓盐酸、不用排水法、长颈漏斗液封)并迁移气体制取的一般思路。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用3D实验台把'看不见的气体充满'变成'看得见的上升',并用对比追问'为什么这样选',把方法迁移落到证据上。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三维目标,一条迁移主线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5F7F3"/>
          </a:solidFill>
          <a:ln/>
        </p:spPr>
      </p:sp>
      <p:sp>
        <p:nvSpPr>
          <p:cNvPr id="12" name="Shape 10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13" name="Text 11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知道实验室制取二氧化碳的反应原理、药品选择与发生装置,能说出向上排空气法收集及 CO₂ 的检验与验满方法。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6"/>
          </a:solidFill>
          <a:ln/>
        </p:spPr>
      </p:sp>
      <p:sp>
        <p:nvSpPr>
          <p:cNvPr id="16" name="Shape 14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17" name="Text 15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通过3D实验台操作与对比,迁移'气体制取一般思路',学会根据反应特点和气体性质选择装置与收集方法。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CF8F3"/>
          </a:solidFill>
          <a:ln/>
        </p:spPr>
      </p:sp>
      <p:sp>
        <p:nvSpPr>
          <p:cNvPr id="20" name="Shape 18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21" name="Text 19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在分析'为什么这样选'的过程中发展证据推理与严谨求实的科学态度。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6F3F1"/>
          </a:solidFill>
          <a:ln w="12700">
            <a:solidFill>
              <a:srgbClr val="ACD8D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七环节,一条研究主线</a:t>
            </a:r>
            <a:endParaRPr lang="en-US" sz="2700" dirty="0"/>
          </a:p>
        </p:txBody>
      </p:sp>
      <p:sp>
        <p:nvSpPr>
          <p:cNvPr id="11" name="Shape 9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8F7"/>
          </a:solidFill>
          <a:ln w="19050">
            <a:solidFill>
              <a:srgbClr val="2F9E8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3" name="Text 11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装置全景动画</a:t>
            </a:r>
            <a:endParaRPr lang="en-US" sz="1100" dirty="0"/>
          </a:p>
        </p:txBody>
      </p:sp>
      <p:sp>
        <p:nvSpPr>
          <p:cNvPr id="16" name="Shape 14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3F6F1"/>
          </a:solidFill>
          <a:ln w="19050">
            <a:solidFill>
              <a:srgbClr val="5A7A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8" name="Text 16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迁移旧思路</a:t>
            </a:r>
            <a:endParaRPr lang="en-US" sz="1100" dirty="0"/>
          </a:p>
        </p:txBody>
      </p:sp>
      <p:sp>
        <p:nvSpPr>
          <p:cNvPr id="21" name="Shape 19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8"/>
          </a:solidFill>
          <a:ln w="19050">
            <a:solidFill>
              <a:srgbClr val="2F7AA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3" name="Text 21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选药品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为什么这样选</a:t>
            </a:r>
            <a:endParaRPr lang="en-US" sz="1100" dirty="0"/>
          </a:p>
        </p:txBody>
      </p:sp>
      <p:sp>
        <p:nvSpPr>
          <p:cNvPr id="26" name="Shape 24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2F8F5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8" name="Text 26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固液常温型</a:t>
            </a:r>
            <a:endParaRPr lang="en-US" sz="1100" dirty="0"/>
          </a:p>
        </p:txBody>
      </p:sp>
      <p:sp>
        <p:nvSpPr>
          <p:cNvPr id="31" name="Shape 29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8F7"/>
          </a:solidFill>
          <a:ln w="19050">
            <a:solidFill>
              <a:srgbClr val="2F9E8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3" name="Text 31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加酸制取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向上排空气</a:t>
            </a:r>
            <a:endParaRPr lang="en-US" sz="1100" dirty="0"/>
          </a:p>
        </p:txBody>
      </p:sp>
      <p:sp>
        <p:nvSpPr>
          <p:cNvPr id="36" name="Shape 34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7F1"/>
          </a:solidFill>
          <a:ln w="19050">
            <a:solidFill>
              <a:srgbClr val="C98B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8" name="Text 36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检验验满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石灰水/木条</a:t>
            </a:r>
            <a:endParaRPr lang="en-US" sz="1100" dirty="0"/>
          </a:p>
        </p:txBody>
      </p:sp>
      <p:sp>
        <p:nvSpPr>
          <p:cNvPr id="41" name="Shape 39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3F6F1"/>
          </a:solidFill>
          <a:ln w="19050">
            <a:solidFill>
              <a:srgbClr val="5A7A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2" name="Text 40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3" name="Text 41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5A7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原理归纳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方程式·思路</a:t>
            </a:r>
            <a:endParaRPr lang="en-US" sz="1100" dirty="0"/>
          </a:p>
        </p:txBody>
      </p:sp>
      <p:sp>
        <p:nvSpPr>
          <p:cNvPr id="46" name="Shape 44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8"/>
          </a:solidFill>
          <a:ln w="19050">
            <a:solidFill>
              <a:srgbClr val="2F7AA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8" name="Text 46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选药品 → 认装置 → 加酸制取 → 向上排空气收集 → 检验与验满 → 归纳一般思路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认装置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锥形瓶 + 长颈漏斗:固液常温型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9E8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实验室制CO2-制取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不需加热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常温下大理石与稀盐酸即反应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液封关键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长颈漏斗下端插入液面以下,防气体逸出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药品选择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大理石 + 稀盐酸,不用稀硫酸/浓盐酸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6F3F1"/>
          </a:solidFill>
          <a:ln w="12700">
            <a:solidFill>
              <a:srgbClr val="ACD8D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加酸制取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向上排空气:CO₂ 把空气挤出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9E8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实验室制CO2-制取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剧烈冒泡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盐酸接触大理石即放出 CO₂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现象可视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 比空气重,沉在瓶底向上充满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反应原理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CaCO₃ + 2HCl → CaCl₂ + H₂O + CO₂↑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F9F1E7"/>
          </a:solidFill>
          <a:ln w="12700">
            <a:solidFill>
              <a:srgbClr val="E9D1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检验与验满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石灰水变浑浊 · 木条熄灭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9E8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实验室制CO2-制取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8B3A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检验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通入澄清石灰水变浑浊 → 是 CO₂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8B3A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验满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燃着木条放瓶口熄灭 → 已满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98B3A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98B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性质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 不燃烧、不支持燃烧、能使石灰水变浑浊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EEFED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5A7A3A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C98B3A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6EFF4"/>
          </a:solidFill>
          <a:ln w="12700">
            <a:solidFill>
              <a:srgbClr val="ACCAD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四题检测,落实选择依据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2F9E8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实验室制CO2-制取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AA0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不用稀硫酸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生成微溶硫酸钙覆盖大理石阻止反应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AA0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不用排水法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 能溶于水并与水反应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AA0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一般思路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原理 → 装置 → 收集 → 检验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实验室制取二氧化碳 · 公开课</dc:title>
  <dc:subject>PptxGenJS Presentation</dc:subject>
  <dc:creator>光鹿课件</dc:creator>
  <cp:lastModifiedBy>光鹿课件</cp:lastModifiedBy>
  <cp:revision>1</cp:revision>
  <dcterms:created xsi:type="dcterms:W3CDTF">2026-06-25T19:39:07Z</dcterms:created>
  <dcterms:modified xsi:type="dcterms:W3CDTF">2026-06-25T19:39:07Z</dcterms:modified>
</cp:coreProperties>
</file>