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limate-graph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image" Target="../media/image-10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limate-graph/index.html?tab=graph&amp;clim=medi" TargetMode="External"/><Relationship Id="rId1" Type="http://schemas.openxmlformats.org/officeDocument/2006/relationships/image" Target="../media/image-11-1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climate-graph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climate-graph/index.html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image" Target="../media/image-2-2.jpg"/><Relationship Id="rId3" Type="http://schemas.openxmlformats.org/officeDocument/2006/relationships/image" Target="../media/image-2-3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limate-graph/index.html?tab=graph&amp;clim=medi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limate-graph/index.html?tab=temp&amp;t=-4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limate-graph/index.html?tab=rain&amp;rt=winter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image" Target="../media/image-8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image" Target="../media/image-9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6EC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气候判读-雨温图台/ppt-assets/c-graph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141808">
              <a:alpha val="72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663440" cy="1554480"/>
          </a:xfrm>
          <a:prstGeom prst="rect">
            <a:avLst/>
          </a:prstGeom>
          <a:solidFill>
            <a:srgbClr val="F4F7EC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5720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100" b="1" spc="200" kern="0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</a:t>
            </a:r>
            <a:endParaRPr lang="en-US" sz="31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44805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雨温图 · 以温定带 · 以水定型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43891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人教版高中地理 · 气候类型判读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F0F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一张雨温图，认出一种气候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2011680" cy="365760"/>
          </a:xfrm>
          <a:prstGeom prst="roundRect">
            <a:avLst>
              <a:gd name="adj" fmla="val 12500"/>
            </a:avLst>
          </a:prstGeom>
          <a:solidFill>
            <a:srgbClr val="7A9A3A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打开雨温图台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A752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62B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F4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 · 温带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同是温带，雨季两样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A9A3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A75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554480"/>
            <a:ext cx="4041648" cy="3154680"/>
          </a:xfrm>
          <a:prstGeom prst="roundRect">
            <a:avLst>
              <a:gd name="adj" fmla="val 2899"/>
            </a:avLst>
          </a:prstGeom>
          <a:solidFill>
            <a:srgbClr val="F4F7EC"/>
          </a:solidFill>
          <a:ln w="12700">
            <a:solidFill>
              <a:srgbClr val="CCD8B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554480"/>
            <a:ext cx="4041648" cy="73152"/>
          </a:xfrm>
          <a:prstGeom prst="rect">
            <a:avLst/>
          </a:prstGeom>
          <a:solidFill>
            <a:srgbClr val="3F9B6E"/>
          </a:solidFill>
          <a:ln/>
        </p:spPr>
      </p:sp>
      <p:pic>
        <p:nvPicPr>
          <p:cNvPr id="10" name="Image 0" descr="/Users/shaorunze/Documents/Claude/Projects/ai推演/气候判读-雨温图台/ppt-assets/ocean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85216" y="1737360"/>
            <a:ext cx="3785616" cy="1481328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585216" y="1737360"/>
            <a:ext cx="3785616" cy="1481328"/>
          </a:xfrm>
          <a:prstGeom prst="rect">
            <a:avLst/>
          </a:prstGeom>
          <a:ln w="19050">
            <a:solidFill>
              <a:srgbClr val="FFFFF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85216" y="3291840"/>
            <a:ext cx="378561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温带海洋性气候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585216" y="3621024"/>
            <a:ext cx="3785616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气温:终年温和、年较差小。降水:</a:t>
            </a:r>
            <a:pPr indent="0" marL="0">
              <a:lnSpc>
                <a:spcPts val="1400"/>
              </a:lnSpc>
              <a:buNone/>
            </a:pPr>
            <a:r>
              <a:rPr lang="en-US" sz="105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全年均匀湿润</a:t>
            </a:r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、年雨型。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585216" y="4206240"/>
            <a:ext cx="3785616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300"/>
              </a:lnSpc>
              <a:buNone/>
            </a:pPr>
            <a:r>
              <a:rPr lang="en-US" sz="98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分布:大陆西岸40°~60°(西欧)。植被:落叶阔叶林、牧场。</a:t>
            </a:r>
            <a:endParaRPr lang="en-US" sz="980" dirty="0"/>
          </a:p>
        </p:txBody>
      </p:sp>
      <p:sp>
        <p:nvSpPr>
          <p:cNvPr id="15" name="Shape 12"/>
          <p:cNvSpPr/>
          <p:nvPr/>
        </p:nvSpPr>
        <p:spPr>
          <a:xfrm>
            <a:off x="4645152" y="1554480"/>
            <a:ext cx="4041648" cy="3154680"/>
          </a:xfrm>
          <a:prstGeom prst="roundRect">
            <a:avLst>
              <a:gd name="adj" fmla="val 2899"/>
            </a:avLst>
          </a:prstGeom>
          <a:solidFill>
            <a:srgbClr val="F4F7EC"/>
          </a:solidFill>
          <a:ln w="12700">
            <a:solidFill>
              <a:srgbClr val="CCD8B6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4645152" y="1554480"/>
            <a:ext cx="4041648" cy="73152"/>
          </a:xfrm>
          <a:prstGeom prst="rect">
            <a:avLst/>
          </a:prstGeom>
          <a:solidFill>
            <a:srgbClr val="CF4326"/>
          </a:solidFill>
          <a:ln/>
        </p:spPr>
      </p:sp>
      <p:pic>
        <p:nvPicPr>
          <p:cNvPr id="17" name="Image 1" descr="/Users/shaorunze/Documents/Claude/Projects/ai推演/气候判读-雨温图台/ppt-assets/tempm.jp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4773168" y="1737360"/>
            <a:ext cx="3785616" cy="1481328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4773168" y="1737360"/>
            <a:ext cx="3785616" cy="1481328"/>
          </a:xfrm>
          <a:prstGeom prst="rect">
            <a:avLst/>
          </a:prstGeom>
          <a:ln w="19050">
            <a:solidFill>
              <a:srgbClr val="FFFFFF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73168" y="3291840"/>
            <a:ext cx="378561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CF4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温带季风气候</a:t>
            </a:r>
            <a:endParaRPr lang="en-US" sz="1450" dirty="0"/>
          </a:p>
        </p:txBody>
      </p:sp>
      <p:sp>
        <p:nvSpPr>
          <p:cNvPr id="20" name="Text 16"/>
          <p:cNvSpPr/>
          <p:nvPr/>
        </p:nvSpPr>
        <p:spPr>
          <a:xfrm>
            <a:off x="4773168" y="3621024"/>
            <a:ext cx="3785616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气温:夏热冬寒、年较差大。降水:</a:t>
            </a:r>
            <a:pPr indent="0" marL="0">
              <a:lnSpc>
                <a:spcPts val="1400"/>
              </a:lnSpc>
              <a:buNone/>
            </a:pPr>
            <a:r>
              <a:rPr lang="en-US" sz="105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夏季多雨</a:t>
            </a:r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、夏雨型。</a:t>
            </a:r>
            <a:endParaRPr lang="en-US" sz="1050" dirty="0"/>
          </a:p>
        </p:txBody>
      </p:sp>
      <p:sp>
        <p:nvSpPr>
          <p:cNvPr id="21" name="Text 17"/>
          <p:cNvSpPr/>
          <p:nvPr/>
        </p:nvSpPr>
        <p:spPr>
          <a:xfrm>
            <a:off x="4773168" y="4206240"/>
            <a:ext cx="3785616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300"/>
              </a:lnSpc>
              <a:buNone/>
            </a:pPr>
            <a:r>
              <a:rPr lang="en-US" sz="98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分布:大陆东岸35°~55°(我国华北、东北)。植被:落叶阔叶林。</a:t>
            </a:r>
            <a:endParaRPr lang="en-US" sz="980" dirty="0"/>
          </a:p>
        </p:txBody>
      </p:sp>
      <p:sp>
        <p:nvSpPr>
          <p:cNvPr id="22" name="Text 18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人教版高中地理</a:t>
            </a:r>
            <a:endParaRPr lang="en-US" sz="850" dirty="0"/>
          </a:p>
        </p:txBody>
      </p:sp>
      <p:sp>
        <p:nvSpPr>
          <p:cNvPr id="23" name="Text 19"/>
          <p:cNvSpPr/>
          <p:nvPr/>
        </p:nvSpPr>
        <p:spPr>
          <a:xfrm>
            <a:off x="8229600" y="479145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62B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F4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例题 · 判读演示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给一张图，两步判出来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A9A3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A75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55064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00200"/>
            <a:ext cx="31089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第一步·定带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11096"/>
            <a:ext cx="31089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读出最冷月约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8℃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(0~15℃)→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亚热带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542032"/>
            <a:ext cx="77724" cy="777240"/>
          </a:xfrm>
          <a:prstGeom prst="rect">
            <a:avLst/>
          </a:prstGeom>
          <a:solidFill>
            <a:srgbClr val="2F7FB0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487168"/>
            <a:ext cx="31089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第二步·定型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798064"/>
            <a:ext cx="31089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降水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冬多夏少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冬雨型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429000"/>
            <a:ext cx="77724" cy="777240"/>
          </a:xfrm>
          <a:prstGeom prst="rect">
            <a:avLst/>
          </a:prstGeom>
          <a:solidFill>
            <a:srgbClr val="5A75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74136"/>
            <a:ext cx="31089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结论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85032"/>
            <a:ext cx="31089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亚热带 + 冬雨型 =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地中海气候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655064"/>
            <a:ext cx="4809744" cy="2450592"/>
          </a:xfrm>
          <a:prstGeom prst="rect">
            <a:avLst/>
          </a:prstGeom>
          <a:solidFill>
            <a:srgbClr val="FFFFFF"/>
          </a:solidFill>
          <a:ln w="12700">
            <a:solidFill>
              <a:srgbClr val="CCD8B6"/>
            </a:solidFill>
            <a:prstDash val="solid"/>
          </a:ln>
          <a:effectLst>
            <a:outerShdw sx="100000" sy="100000" kx="0" ky="0" algn="bl" rotWithShape="0" blurRad="152400" dist="38100" dir="5400000">
              <a:srgbClr val="6D7556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气候判读-雨温图台/ppt-assets/medi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3774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83080"/>
            <a:ext cx="1234440" cy="274320"/>
          </a:xfrm>
          <a:prstGeom prst="rect">
            <a:avLst/>
          </a:prstGeom>
          <a:solidFill>
            <a:srgbClr val="262B16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72107"/>
            <a:ext cx="1234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1F4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地中海·常绿硬叶林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15968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7A9A3A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06824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雨温图台 · 试着判读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人教版高中地理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229600" y="479145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262B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F4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易错 · 辨一辨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最容易混的两组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A9A3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A75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45920"/>
            <a:ext cx="8229600" cy="1234440"/>
          </a:xfrm>
          <a:prstGeom prst="roundRect">
            <a:avLst>
              <a:gd name="adj" fmla="val 7407"/>
            </a:avLst>
          </a:prstGeom>
          <a:solidFill>
            <a:srgbClr val="F2F6E9"/>
          </a:solidFill>
          <a:ln w="15240">
            <a:solidFill>
              <a:srgbClr val="2F7FB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40080" y="1828800"/>
            <a:ext cx="786384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① </a:t>
            </a:r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地中海气候</a:t>
            </a:r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vs 其它:抓"</a:t>
            </a:r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冬雨型</a:t>
            </a:r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"——冬季多雨、夏季干燥是地中海独有,看到冬雨基本就能定。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57200" y="3063240"/>
            <a:ext cx="8229600" cy="1234440"/>
          </a:xfrm>
          <a:prstGeom prst="roundRect">
            <a:avLst>
              <a:gd name="adj" fmla="val 7407"/>
            </a:avLst>
          </a:prstGeom>
          <a:solidFill>
            <a:srgbClr val="F2F6E9"/>
          </a:solidFill>
          <a:ln w="15240">
            <a:solidFill>
              <a:srgbClr val="5A752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40080" y="3246120"/>
            <a:ext cx="786384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② </a:t>
            </a:r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温带海洋性</a:t>
            </a:r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vs </a:t>
            </a:r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温带季风</a:t>
            </a:r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:都在温带,但海洋性</a:t>
            </a:r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全年湿润均匀、年温差小</a:t>
            </a:r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;季风</a:t>
            </a:r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夏雨集中、冬寒夏热温差大</a:t>
            </a:r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人教版高中地理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8229600" y="479145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62B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F4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课堂活动 · 闯关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上台，连判五张图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A9A3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A75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5A752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怎么玩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打开雨温图台「闯关」,出示陌生雨温图,学生用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两步法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抢答气候类型并说理由。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706624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5176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评一评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6265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判对得分;判错回到雨温图台,回看最冷月气温与降水季节,再纠正。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66744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6118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拓展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9227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把六种气候的雨温图与真实景观照配对,体会"气候—植被"的对应。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520440" y="4526280"/>
            <a:ext cx="2103120" cy="365760"/>
          </a:xfrm>
          <a:prstGeom prst="roundRect">
            <a:avLst>
              <a:gd name="adj" fmla="val 12500"/>
            </a:avLst>
          </a:prstGeom>
          <a:solidFill>
            <a:srgbClr val="7A9A3A"/>
          </a:solidFill>
          <a:ln/>
        </p:spPr>
      </p:sp>
      <p:sp>
        <p:nvSpPr>
          <p:cNvPr id="18" name="Text 16"/>
          <p:cNvSpPr/>
          <p:nvPr/>
        </p:nvSpPr>
        <p:spPr>
          <a:xfrm>
            <a:off x="3520440" y="4517136"/>
            <a:ext cx="2103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雨温图台 · 闯关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人教版高中地理</a:t>
            </a:r>
            <a:endParaRPr lang="en-US" sz="850" dirty="0"/>
          </a:p>
        </p:txBody>
      </p:sp>
      <p:sp>
        <p:nvSpPr>
          <p:cNvPr id="20" name="Text 18"/>
          <p:cNvSpPr/>
          <p:nvPr/>
        </p:nvSpPr>
        <p:spPr>
          <a:xfrm>
            <a:off x="8229600" y="479145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262B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F4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7A9A3A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2F6E9"/>
          </a:solidFill>
          <a:ln w="16510">
            <a:solidFill>
              <a:srgbClr val="7A9A3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783080"/>
            <a:ext cx="2468880" cy="73152"/>
          </a:xfrm>
          <a:prstGeom prst="rect">
            <a:avLst/>
          </a:prstGeom>
          <a:solidFill>
            <a:srgbClr val="7A9A3A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7A9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读雨温图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48640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(折线=气温)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548640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柱子=降水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548640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看冷热与季节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3410712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2F6E9"/>
          </a:solidFill>
          <a:ln w="16510">
            <a:solidFill>
              <a:srgbClr val="CF432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410712" y="1783080"/>
            <a:ext cx="2468880" cy="73152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4" name="Text 12"/>
          <p:cNvSpPr/>
          <p:nvPr/>
        </p:nvSpPr>
        <p:spPr>
          <a:xfrm>
            <a:off x="3410712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CF4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以温定带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410712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(看最冷月)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3410712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&gt;15热/0~15亚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3410712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&lt;0温带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6272784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2F6E9"/>
          </a:solidFill>
          <a:ln w="16510">
            <a:solidFill>
              <a:srgbClr val="2F7FB0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272784" y="1783080"/>
            <a:ext cx="2468880" cy="73152"/>
          </a:xfrm>
          <a:prstGeom prst="rect">
            <a:avLst/>
          </a:prstGeom>
          <a:solidFill>
            <a:srgbClr val="2F7FB0"/>
          </a:solidFill>
          <a:ln/>
        </p:spPr>
      </p:sp>
      <p:sp>
        <p:nvSpPr>
          <p:cNvPr id="20" name="Text 18"/>
          <p:cNvSpPr/>
          <p:nvPr/>
        </p:nvSpPr>
        <p:spPr>
          <a:xfrm>
            <a:off x="6272784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2F7F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以水定型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272784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(看降水季节)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272784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年/夏/冬/少雨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6272784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冬雨型=地中海</a:t>
            </a:r>
            <a:endParaRPr lang="en-US" sz="1150" dirty="0"/>
          </a:p>
        </p:txBody>
      </p:sp>
      <p:sp>
        <p:nvSpPr>
          <p:cNvPr id="24" name="Shape 22"/>
          <p:cNvSpPr/>
          <p:nvPr/>
        </p:nvSpPr>
        <p:spPr>
          <a:xfrm>
            <a:off x="3520440" y="4069080"/>
            <a:ext cx="2103120" cy="365760"/>
          </a:xfrm>
          <a:prstGeom prst="roundRect">
            <a:avLst>
              <a:gd name="adj" fmla="val 12500"/>
            </a:avLst>
          </a:prstGeom>
          <a:solidFill>
            <a:srgbClr val="7A9A3A"/>
          </a:solidFill>
          <a:ln/>
        </p:spPr>
      </p:sp>
      <p:sp>
        <p:nvSpPr>
          <p:cNvPr id="25" name="Text 23"/>
          <p:cNvSpPr/>
          <p:nvPr/>
        </p:nvSpPr>
        <p:spPr>
          <a:xfrm>
            <a:off x="3520440" y="4059936"/>
            <a:ext cx="2103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雨温图台 · 总览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人教版高中地理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8229600" y="479145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262B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F4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会判读，会对比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A9A3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A75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4F7EC"/>
          </a:solidFill>
          <a:ln w="12700">
            <a:solidFill>
              <a:srgbClr val="7A9A3A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5A7526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给出某地最冷月气温与各月降水,先以温定带、再以水定型,判断其气候类型。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6ECD9"/>
          </a:solidFill>
          <a:ln w="9525">
            <a:solidFill>
              <a:srgbClr val="CCD8B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对比地中海气候与亚热带季风气候的雨温图,说出它们最大的不同(降水季节)。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6ECD9"/>
          </a:solidFill>
          <a:ln w="9525">
            <a:solidFill>
              <a:srgbClr val="CCD8B6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2F7FB0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为什么"冬雨型"几乎可直接判定为地中海气候?它与气压带、风带的移动有什么关系?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人教版高中地理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229600" y="479145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C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气候判读-雨温图台/ppt-assets/tempm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141808">
              <a:alpha val="7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spc="3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以温定带 · 以水定型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26974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2EA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先看气温定温度带，再看降水定类型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CD8B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人教版高中地理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229600" y="479145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CD8B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P.16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585216" cy="292608"/>
          </a:xfrm>
          <a:prstGeom prst="rect">
            <a:avLst/>
          </a:prstGeom>
          <a:solidFill>
            <a:srgbClr val="262B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58521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F4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情境导入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同样在地球上，景色为何如此不同?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A9A3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A75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457200" y="1600200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900"/>
              </a:lnSpc>
              <a:buNone/>
            </a:pPr>
            <a:r>
              <a:rPr lang="en-US" sz="12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赤道的</a:t>
            </a:r>
            <a:pPr indent="0" marL="0">
              <a:lnSpc>
                <a:spcPts val="1900"/>
              </a:lnSpc>
              <a:buNone/>
            </a:pPr>
            <a:r>
              <a:rPr lang="en-US" sz="125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雨林</a:t>
            </a:r>
            <a:pPr indent="0" marL="0">
              <a:lnSpc>
                <a:spcPts val="1900"/>
              </a:lnSpc>
              <a:buNone/>
            </a:pPr>
            <a:r>
              <a:rPr lang="en-US" sz="12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终年葱郁、撒哈拉旁的</a:t>
            </a:r>
            <a:pPr indent="0" marL="0">
              <a:lnSpc>
                <a:spcPts val="1900"/>
              </a:lnSpc>
              <a:buNone/>
            </a:pPr>
            <a:r>
              <a:rPr lang="en-US" sz="125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草原</a:t>
            </a:r>
            <a:pPr indent="0" marL="0">
              <a:lnSpc>
                <a:spcPts val="1900"/>
              </a:lnSpc>
              <a:buNone/>
            </a:pPr>
            <a:r>
              <a:rPr lang="en-US" sz="12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旱季枯黄、地中海岸的</a:t>
            </a:r>
            <a:pPr indent="0" marL="0">
              <a:lnSpc>
                <a:spcPts val="1900"/>
              </a:lnSpc>
              <a:buNone/>
            </a:pPr>
            <a:r>
              <a:rPr lang="en-US" sz="125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橄榄园</a:t>
            </a:r>
            <a:pPr indent="0" marL="0">
              <a:lnSpc>
                <a:spcPts val="1900"/>
              </a:lnSpc>
              <a:buNone/>
            </a:pPr>
            <a:r>
              <a:rPr lang="en-US" sz="12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夏干冬绿……决定它们的，是</a:t>
            </a:r>
            <a:pPr indent="0" marL="0">
              <a:lnSpc>
                <a:spcPts val="1900"/>
              </a:lnSpc>
              <a:buNone/>
            </a:pPr>
            <a:r>
              <a:rPr lang="en-US" sz="125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</a:t>
            </a:r>
            <a:pPr indent="0" marL="0">
              <a:lnSpc>
                <a:spcPts val="1900"/>
              </a:lnSpc>
              <a:buNone/>
            </a:pPr>
            <a:r>
              <a:rPr lang="en-US" sz="12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。给你一张陌生的雨温图，你能认出它是哪种气候吗?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20624" y="2340864"/>
            <a:ext cx="2724912" cy="1810512"/>
          </a:xfrm>
          <a:prstGeom prst="rect">
            <a:avLst/>
          </a:prstGeom>
          <a:solidFill>
            <a:srgbClr val="FFFFFF"/>
          </a:solidFill>
          <a:ln w="12700">
            <a:solidFill>
              <a:srgbClr val="CCD8B6"/>
            </a:solidFill>
            <a:prstDash val="solid"/>
          </a:ln>
          <a:effectLst>
            <a:outerShdw sx="100000" sy="100000" kx="0" ky="0" algn="bl" rotWithShape="0" blurRad="152400" dist="38100" dir="5400000">
              <a:srgbClr val="6D7556">
                <a:alpha val="30000"/>
              </a:srgbClr>
            </a:outerShdw>
          </a:effectLst>
        </p:spPr>
      </p:sp>
      <p:pic>
        <p:nvPicPr>
          <p:cNvPr id="10" name="Image 0" descr="/Users/shaorunze/Documents/Claude/Projects/ai推演/气候判读-雨温图台/ppt-assets/rain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57200" y="2377440"/>
            <a:ext cx="2651760" cy="1737360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548640" y="2468880"/>
            <a:ext cx="640080" cy="274320"/>
          </a:xfrm>
          <a:prstGeom prst="rect">
            <a:avLst/>
          </a:prstGeom>
          <a:solidFill>
            <a:srgbClr val="262B16"/>
          </a:solidFill>
          <a:ln/>
        </p:spPr>
      </p:sp>
      <p:sp>
        <p:nvSpPr>
          <p:cNvPr id="12" name="Text 9"/>
          <p:cNvSpPr/>
          <p:nvPr/>
        </p:nvSpPr>
        <p:spPr>
          <a:xfrm>
            <a:off x="548640" y="2457907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1F4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热带雨林</a:t>
            </a:r>
            <a:endParaRPr lang="en-US" sz="1000" dirty="0"/>
          </a:p>
        </p:txBody>
      </p:sp>
      <p:sp>
        <p:nvSpPr>
          <p:cNvPr id="13" name="Shape 10"/>
          <p:cNvSpPr/>
          <p:nvPr/>
        </p:nvSpPr>
        <p:spPr>
          <a:xfrm>
            <a:off x="3236976" y="2340864"/>
            <a:ext cx="2724912" cy="1810512"/>
          </a:xfrm>
          <a:prstGeom prst="rect">
            <a:avLst/>
          </a:prstGeom>
          <a:solidFill>
            <a:srgbClr val="FFFFFF"/>
          </a:solidFill>
          <a:ln w="12700">
            <a:solidFill>
              <a:srgbClr val="CCD8B6"/>
            </a:solidFill>
            <a:prstDash val="solid"/>
          </a:ln>
          <a:effectLst>
            <a:outerShdw sx="100000" sy="100000" kx="0" ky="0" algn="bl" rotWithShape="0" blurRad="152400" dist="38100" dir="5400000">
              <a:srgbClr val="6D7556">
                <a:alpha val="30000"/>
              </a:srgbClr>
            </a:outerShdw>
          </a:effectLst>
        </p:spPr>
      </p:sp>
      <p:pic>
        <p:nvPicPr>
          <p:cNvPr id="14" name="Image 1" descr="/Users/shaorunze/Documents/Claude/Projects/ai推演/气候判读-雨温图台/ppt-assets/medi.jp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3273552" y="2377440"/>
            <a:ext cx="2651760" cy="1737360"/>
          </a:xfrm>
          <a:prstGeom prst="rect">
            <a:avLst/>
          </a:prstGeom>
        </p:spPr>
      </p:pic>
      <p:sp>
        <p:nvSpPr>
          <p:cNvPr id="15" name="Shape 11"/>
          <p:cNvSpPr/>
          <p:nvPr/>
        </p:nvSpPr>
        <p:spPr>
          <a:xfrm>
            <a:off x="3364992" y="2468880"/>
            <a:ext cx="521208" cy="274320"/>
          </a:xfrm>
          <a:prstGeom prst="rect">
            <a:avLst/>
          </a:prstGeom>
          <a:solidFill>
            <a:srgbClr val="262B16"/>
          </a:solidFill>
          <a:ln/>
        </p:spPr>
      </p:sp>
      <p:sp>
        <p:nvSpPr>
          <p:cNvPr id="16" name="Text 12"/>
          <p:cNvSpPr/>
          <p:nvPr/>
        </p:nvSpPr>
        <p:spPr>
          <a:xfrm>
            <a:off x="3364992" y="2457907"/>
            <a:ext cx="52120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1F4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地中海</a:t>
            </a:r>
            <a:endParaRPr lang="en-US" sz="1000" dirty="0"/>
          </a:p>
        </p:txBody>
      </p:sp>
      <p:sp>
        <p:nvSpPr>
          <p:cNvPr id="17" name="Shape 13"/>
          <p:cNvSpPr/>
          <p:nvPr/>
        </p:nvSpPr>
        <p:spPr>
          <a:xfrm>
            <a:off x="6053328" y="2340864"/>
            <a:ext cx="2724912" cy="1810512"/>
          </a:xfrm>
          <a:prstGeom prst="rect">
            <a:avLst/>
          </a:prstGeom>
          <a:solidFill>
            <a:srgbClr val="FFFFFF"/>
          </a:solidFill>
          <a:ln w="12700">
            <a:solidFill>
              <a:srgbClr val="CCD8B6"/>
            </a:solidFill>
            <a:prstDash val="solid"/>
          </a:ln>
          <a:effectLst>
            <a:outerShdw sx="100000" sy="100000" kx="0" ky="0" algn="bl" rotWithShape="0" blurRad="152400" dist="38100" dir="5400000">
              <a:srgbClr val="6D7556">
                <a:alpha val="30000"/>
              </a:srgbClr>
            </a:outerShdw>
          </a:effectLst>
        </p:spPr>
      </p:sp>
      <p:pic>
        <p:nvPicPr>
          <p:cNvPr id="18" name="Image 2" descr="/Users/shaorunze/Documents/Claude/Projects/ai推演/气候判读-雨温图台/ppt-assets/tempm.jp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6089904" y="2377440"/>
            <a:ext cx="2651760" cy="1737360"/>
          </a:xfrm>
          <a:prstGeom prst="rect">
            <a:avLst/>
          </a:prstGeom>
        </p:spPr>
      </p:pic>
      <p:sp>
        <p:nvSpPr>
          <p:cNvPr id="19" name="Shape 14"/>
          <p:cNvSpPr/>
          <p:nvPr/>
        </p:nvSpPr>
        <p:spPr>
          <a:xfrm>
            <a:off x="6181344" y="2468880"/>
            <a:ext cx="640080" cy="274320"/>
          </a:xfrm>
          <a:prstGeom prst="rect">
            <a:avLst/>
          </a:prstGeom>
          <a:solidFill>
            <a:srgbClr val="262B16"/>
          </a:solidFill>
          <a:ln/>
        </p:spPr>
      </p:sp>
      <p:sp>
        <p:nvSpPr>
          <p:cNvPr id="20" name="Text 15"/>
          <p:cNvSpPr/>
          <p:nvPr/>
        </p:nvSpPr>
        <p:spPr>
          <a:xfrm>
            <a:off x="6181344" y="2457907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1F4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温带季风</a:t>
            </a:r>
            <a:endParaRPr lang="en-US" sz="1000" dirty="0"/>
          </a:p>
        </p:txBody>
      </p:sp>
      <p:sp>
        <p:nvSpPr>
          <p:cNvPr id="21" name="Text 16"/>
          <p:cNvSpPr/>
          <p:nvPr/>
        </p:nvSpPr>
        <p:spPr>
          <a:xfrm>
            <a:off x="457200" y="4261104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🌍 不同气候 → 不同气温与降水 → 不同植被景观</a:t>
            </a:r>
            <a:endParaRPr lang="en-US" sz="1200" dirty="0"/>
          </a:p>
        </p:txBody>
      </p:sp>
      <p:sp>
        <p:nvSpPr>
          <p:cNvPr id="22" name="Text 17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人教版高中地理</a:t>
            </a:r>
            <a:endParaRPr lang="en-US" sz="850" dirty="0"/>
          </a:p>
        </p:txBody>
      </p:sp>
      <p:sp>
        <p:nvSpPr>
          <p:cNvPr id="23" name="Text 18"/>
          <p:cNvSpPr/>
          <p:nvPr/>
        </p:nvSpPr>
        <p:spPr>
          <a:xfrm>
            <a:off x="8229600" y="479145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585216" cy="292608"/>
          </a:xfrm>
          <a:prstGeom prst="rect">
            <a:avLst/>
          </a:prstGeom>
          <a:solidFill>
            <a:srgbClr val="262B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58521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F4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学习目标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这节课，我们要学会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A9A3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A75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读图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读懂雨温图:折线看气温、柱状看降水、横轴看月份。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459736"/>
            <a:ext cx="77724" cy="777240"/>
          </a:xfrm>
          <a:prstGeom prst="rect">
            <a:avLst/>
          </a:prstGeom>
          <a:solidFill>
            <a:srgbClr val="5A752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404872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定带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715768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以温定带——根据最冷月气温判断所属温度带。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218688"/>
            <a:ext cx="77724" cy="777240"/>
          </a:xfrm>
          <a:prstGeom prst="rect">
            <a:avLst/>
          </a:prstGeom>
          <a:solidFill>
            <a:srgbClr val="2F7FB0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163824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定型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474720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以水定型——根据降水的季节分配判断降水类型。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57200" y="3977640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8" name="Text 16"/>
          <p:cNvSpPr/>
          <p:nvPr/>
        </p:nvSpPr>
        <p:spPr>
          <a:xfrm>
            <a:off x="640080" y="3922776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判读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40080" y="4233672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两步结合，判断主要气候类型并联系其植被景观。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人教版高中地理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229600" y="479145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62B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F4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读一读 · 雨温图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折线看气温，柱子看降水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A9A3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A75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09344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554480"/>
            <a:ext cx="31089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折线=气温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865376"/>
            <a:ext cx="31089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红色折线是各月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平均气温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(℃),看冷热与季节起伏。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487168"/>
            <a:ext cx="77724" cy="777240"/>
          </a:xfrm>
          <a:prstGeom prst="rect">
            <a:avLst/>
          </a:prstGeom>
          <a:solidFill>
            <a:srgbClr val="2F7FB0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432304"/>
            <a:ext cx="31089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柱状=降水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743200"/>
            <a:ext cx="31089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蓝色柱子是各月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降水量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(mm),看总量与季节分配。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364992"/>
            <a:ext cx="77724" cy="777240"/>
          </a:xfrm>
          <a:prstGeom prst="rect">
            <a:avLst/>
          </a:prstGeom>
          <a:solidFill>
            <a:srgbClr val="5A75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10128"/>
            <a:ext cx="31089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横轴=月份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21024"/>
            <a:ext cx="31089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1—12 月;先找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最冷月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气温,再看降水多在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夏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还是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冬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CCD8B6"/>
            </a:solidFill>
            <a:prstDash val="solid"/>
          </a:ln>
          <a:effectLst>
            <a:outerShdw sx="100000" sy="100000" kx="0" ky="0" algn="bl" rotWithShape="0" blurRad="152400" dist="38100" dir="5400000">
              <a:srgbClr val="6D7556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气候判读-雨温图台/ppt-assets/c-graph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521208" cy="274320"/>
          </a:xfrm>
          <a:prstGeom prst="rect">
            <a:avLst/>
          </a:prstGeom>
          <a:solidFill>
            <a:srgbClr val="262B16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52120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1F4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雨温图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7A9A3A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雨温图台 · 在线判读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人教版高中地理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229600" y="479145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62B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F4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第一步 · 以温定带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看最冷月气温，定温度带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A9A3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A75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09344"/>
            <a:ext cx="77724" cy="777240"/>
          </a:xfrm>
          <a:prstGeom prst="rect">
            <a:avLst/>
          </a:prstGeom>
          <a:solidFill>
            <a:srgbClr val="2F7FB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554480"/>
            <a:ext cx="31089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最热月 &lt;10℃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865376"/>
            <a:ext cx="31089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寒带 / 高原山地气候。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340864"/>
            <a:ext cx="77724" cy="777240"/>
          </a:xfrm>
          <a:prstGeom prst="rect">
            <a:avLst/>
          </a:prstGeom>
          <a:solidFill>
            <a:srgbClr val="2F7FB0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286000"/>
            <a:ext cx="31089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最冷月 &lt;0℃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596896"/>
            <a:ext cx="31089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温带(再看降水区分季风/大陆性)。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072384"/>
            <a:ext cx="77724" cy="777240"/>
          </a:xfrm>
          <a:prstGeom prst="rect">
            <a:avLst/>
          </a:prstGeom>
          <a:solidFill>
            <a:srgbClr val="5A75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017520"/>
            <a:ext cx="31089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最冷月 0~15℃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328416"/>
            <a:ext cx="31089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亚热带 / 温带海洋性气候。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57200" y="3803904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8" name="Text 16"/>
          <p:cNvSpPr/>
          <p:nvPr/>
        </p:nvSpPr>
        <p:spPr>
          <a:xfrm>
            <a:off x="640080" y="3749040"/>
            <a:ext cx="31089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最冷月 &gt;15℃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40080" y="4059936"/>
            <a:ext cx="31089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热带气候。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3913632" y="1746504"/>
            <a:ext cx="4809744" cy="2359152"/>
          </a:xfrm>
          <a:prstGeom prst="rect">
            <a:avLst/>
          </a:prstGeom>
          <a:solidFill>
            <a:srgbClr val="FFFFFF"/>
          </a:solidFill>
          <a:ln w="12700">
            <a:solidFill>
              <a:srgbClr val="CCD8B6"/>
            </a:solidFill>
            <a:prstDash val="solid"/>
          </a:ln>
          <a:effectLst>
            <a:outerShdw sx="100000" sy="100000" kx="0" ky="0" algn="bl" rotWithShape="0" blurRad="152400" dist="38100" dir="5400000">
              <a:srgbClr val="6D7556">
                <a:alpha val="30000"/>
              </a:srgbClr>
            </a:outerShdw>
          </a:effectLst>
        </p:spPr>
      </p:sp>
      <p:pic>
        <p:nvPicPr>
          <p:cNvPr id="21" name="Image 0" descr="/Users/shaorunze/Documents/Claude/Projects/ai推演/气候判读-雨温图台/ppt-assets/c-temp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286000"/>
          </a:xfrm>
          <a:prstGeom prst="rect">
            <a:avLst/>
          </a:prstGeom>
        </p:spPr>
      </p:pic>
      <p:sp>
        <p:nvSpPr>
          <p:cNvPr id="22" name="Shape 19"/>
          <p:cNvSpPr/>
          <p:nvPr/>
        </p:nvSpPr>
        <p:spPr>
          <a:xfrm>
            <a:off x="4041648" y="1874520"/>
            <a:ext cx="640080" cy="274320"/>
          </a:xfrm>
          <a:prstGeom prst="rect">
            <a:avLst/>
          </a:prstGeom>
          <a:solidFill>
            <a:srgbClr val="262B16"/>
          </a:solidFill>
          <a:ln/>
        </p:spPr>
      </p:sp>
      <p:sp>
        <p:nvSpPr>
          <p:cNvPr id="23" name="Text 20"/>
          <p:cNvSpPr/>
          <p:nvPr/>
        </p:nvSpPr>
        <p:spPr>
          <a:xfrm>
            <a:off x="4041648" y="1863547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1F4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温度带尺</a:t>
            </a:r>
            <a:endParaRPr lang="en-US" sz="1000" dirty="0"/>
          </a:p>
        </p:txBody>
      </p:sp>
      <p:sp>
        <p:nvSpPr>
          <p:cNvPr id="24" name="Shape 21"/>
          <p:cNvSpPr/>
          <p:nvPr/>
        </p:nvSpPr>
        <p:spPr>
          <a:xfrm>
            <a:off x="3950208" y="4315968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7A9A3A"/>
          </a:solidFill>
          <a:ln/>
        </p:spPr>
      </p:sp>
      <p:sp>
        <p:nvSpPr>
          <p:cNvPr id="25" name="Text 22"/>
          <p:cNvSpPr/>
          <p:nvPr/>
        </p:nvSpPr>
        <p:spPr>
          <a:xfrm>
            <a:off x="3950208" y="4306824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雨温图台 · 以温定带</a:t>
            </a:r>
            <a:endParaRPr lang="en-US" sz="1150" dirty="0"/>
          </a:p>
        </p:txBody>
      </p:sp>
      <p:sp>
        <p:nvSpPr>
          <p:cNvPr id="26" name="Text 23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人教版高中地理</a:t>
            </a:r>
            <a:endParaRPr lang="en-US" sz="850" dirty="0"/>
          </a:p>
        </p:txBody>
      </p:sp>
      <p:sp>
        <p:nvSpPr>
          <p:cNvPr id="27" name="Text 24"/>
          <p:cNvSpPr/>
          <p:nvPr/>
        </p:nvSpPr>
        <p:spPr>
          <a:xfrm>
            <a:off x="8229600" y="479145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62B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F4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第二步 · 以水定型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看降水季节分配，定降水类型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A9A3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A75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09344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554480"/>
            <a:ext cx="31089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年雨型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865376"/>
            <a:ext cx="31089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全年多雨且较均匀→热带雨林、温带海洋性。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340864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286000"/>
            <a:ext cx="31089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夏雨型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596896"/>
            <a:ext cx="31089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夏季多雨、雨热同期→各种季风、热带草原。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072384"/>
            <a:ext cx="77724" cy="777240"/>
          </a:xfrm>
          <a:prstGeom prst="rect">
            <a:avLst/>
          </a:prstGeom>
          <a:solidFill>
            <a:srgbClr val="2F7FB0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017520"/>
            <a:ext cx="31089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冬雨型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328416"/>
            <a:ext cx="31089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冬季多雨、夏季干燥→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只有地中海气候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57200" y="3803904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8" name="Text 16"/>
          <p:cNvSpPr/>
          <p:nvPr/>
        </p:nvSpPr>
        <p:spPr>
          <a:xfrm>
            <a:off x="640080" y="3749040"/>
            <a:ext cx="31089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少雨型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40080" y="4059936"/>
            <a:ext cx="31089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全年降水都少→热带沙漠、温带大陆性(干旱区)。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3913632" y="1746504"/>
            <a:ext cx="4809744" cy="2359152"/>
          </a:xfrm>
          <a:prstGeom prst="rect">
            <a:avLst/>
          </a:prstGeom>
          <a:solidFill>
            <a:srgbClr val="FFFFFF"/>
          </a:solidFill>
          <a:ln w="12700">
            <a:solidFill>
              <a:srgbClr val="CCD8B6"/>
            </a:solidFill>
            <a:prstDash val="solid"/>
          </a:ln>
          <a:effectLst>
            <a:outerShdw sx="100000" sy="100000" kx="0" ky="0" algn="bl" rotWithShape="0" blurRad="152400" dist="38100" dir="5400000">
              <a:srgbClr val="6D7556">
                <a:alpha val="30000"/>
              </a:srgbClr>
            </a:outerShdw>
          </a:effectLst>
        </p:spPr>
      </p:sp>
      <p:pic>
        <p:nvPicPr>
          <p:cNvPr id="21" name="Image 0" descr="/Users/shaorunze/Documents/Claude/Projects/ai推演/气候判读-雨温图台/ppt-assets/c-rai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286000"/>
          </a:xfrm>
          <a:prstGeom prst="rect">
            <a:avLst/>
          </a:prstGeom>
        </p:spPr>
      </p:pic>
      <p:sp>
        <p:nvSpPr>
          <p:cNvPr id="22" name="Shape 19"/>
          <p:cNvSpPr/>
          <p:nvPr/>
        </p:nvSpPr>
        <p:spPr>
          <a:xfrm>
            <a:off x="4041648" y="1874520"/>
            <a:ext cx="640080" cy="274320"/>
          </a:xfrm>
          <a:prstGeom prst="rect">
            <a:avLst/>
          </a:prstGeom>
          <a:solidFill>
            <a:srgbClr val="262B16"/>
          </a:solidFill>
          <a:ln/>
        </p:spPr>
      </p:sp>
      <p:sp>
        <p:nvSpPr>
          <p:cNvPr id="23" name="Text 20"/>
          <p:cNvSpPr/>
          <p:nvPr/>
        </p:nvSpPr>
        <p:spPr>
          <a:xfrm>
            <a:off x="4041648" y="1863547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1F4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降水类型</a:t>
            </a:r>
            <a:endParaRPr lang="en-US" sz="1000" dirty="0"/>
          </a:p>
        </p:txBody>
      </p:sp>
      <p:sp>
        <p:nvSpPr>
          <p:cNvPr id="24" name="Shape 21"/>
          <p:cNvSpPr/>
          <p:nvPr/>
        </p:nvSpPr>
        <p:spPr>
          <a:xfrm>
            <a:off x="3950208" y="4315968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7A9A3A"/>
          </a:solidFill>
          <a:ln/>
        </p:spPr>
      </p:sp>
      <p:sp>
        <p:nvSpPr>
          <p:cNvPr id="25" name="Text 22"/>
          <p:cNvSpPr/>
          <p:nvPr/>
        </p:nvSpPr>
        <p:spPr>
          <a:xfrm>
            <a:off x="3950208" y="4306824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雨温图台 · 以水定型</a:t>
            </a:r>
            <a:endParaRPr lang="en-US" sz="1150" dirty="0"/>
          </a:p>
        </p:txBody>
      </p:sp>
      <p:sp>
        <p:nvSpPr>
          <p:cNvPr id="26" name="Text 23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人教版高中地理</a:t>
            </a:r>
            <a:endParaRPr lang="en-US" sz="850" dirty="0"/>
          </a:p>
        </p:txBody>
      </p:sp>
      <p:sp>
        <p:nvSpPr>
          <p:cNvPr id="27" name="Text 24"/>
          <p:cNvSpPr/>
          <p:nvPr/>
        </p:nvSpPr>
        <p:spPr>
          <a:xfrm>
            <a:off x="8229600" y="479145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62B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F4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理一理 · 两步判读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先定带，再定型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A9A3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A75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</a:t>
            </a:r>
            <a:endParaRPr lang="en-US" sz="170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91640"/>
          <a:ext cx="8229600" cy="914400"/>
        </p:xfrm>
        <a:graphic>
          <a:graphicData uri="http://schemas.openxmlformats.org/drawingml/2006/table">
            <a:tbl>
              <a:tblPr/>
              <a:tblGrid>
                <a:gridCol w="1828800"/>
                <a:gridCol w="2377440"/>
                <a:gridCol w="4023360"/>
              </a:tblGrid>
              <a:tr h="50292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1F4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步骤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B1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1F4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看什么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B1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1F4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分类标准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B16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以温定带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432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62B1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最冷月平均气温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6E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62B1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&gt;15℃热带 / 0~15℃亚热带·温带海洋 / &lt;0℃温带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6E9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以水定型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FB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62B1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降水的季节分配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6E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62B1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年雨 / 夏雨 / 冬雨(地中海) / 少雨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D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6E9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2976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记牢:</a:t>
            </a:r>
            <a:pPr algn="ctr" indent="0" marL="0">
              <a:buNone/>
            </a:pPr>
            <a:r>
              <a:rPr lang="en-US" sz="115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先以温定带、再以水定型</a:t>
            </a:r>
            <a:pPr algn="ctr" indent="0" marL="0">
              <a:buNone/>
            </a:pPr>
            <a:r>
              <a:rPr lang="en-US" sz="115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;冬季多雨夏季干的</a:t>
            </a:r>
            <a:pPr algn="ctr" indent="0" marL="0">
              <a:buNone/>
            </a:pPr>
            <a:r>
              <a:rPr lang="en-US" sz="115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冬雨型</a:t>
            </a:r>
            <a:pPr algn="ctr" indent="0" marL="0">
              <a:buNone/>
            </a:pPr>
            <a:r>
              <a:rPr lang="en-US" sz="115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几乎只有</a:t>
            </a:r>
            <a:pPr algn="ctr" indent="0" marL="0">
              <a:buNone/>
            </a:pPr>
            <a:r>
              <a:rPr lang="en-US" sz="115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地中海气候</a:t>
            </a:r>
            <a:pPr algn="ctr" indent="0" marL="0">
              <a:buNone/>
            </a:pPr>
            <a:r>
              <a:rPr lang="en-US" sz="115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人教版高中地理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229600" y="479145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62B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F4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 · 热带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终年高温，看降水分型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A9A3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A75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554480"/>
            <a:ext cx="4041648" cy="3154680"/>
          </a:xfrm>
          <a:prstGeom prst="roundRect">
            <a:avLst>
              <a:gd name="adj" fmla="val 2899"/>
            </a:avLst>
          </a:prstGeom>
          <a:solidFill>
            <a:srgbClr val="F4F7EC"/>
          </a:solidFill>
          <a:ln w="12700">
            <a:solidFill>
              <a:srgbClr val="CCD8B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554480"/>
            <a:ext cx="4041648" cy="73152"/>
          </a:xfrm>
          <a:prstGeom prst="rect">
            <a:avLst/>
          </a:prstGeom>
          <a:solidFill>
            <a:srgbClr val="3F9B6E"/>
          </a:solidFill>
          <a:ln/>
        </p:spPr>
      </p:sp>
      <p:pic>
        <p:nvPicPr>
          <p:cNvPr id="10" name="Image 0" descr="/Users/shaorunze/Documents/Claude/Projects/ai推演/气候判读-雨温图台/ppt-assets/rain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85216" y="1737360"/>
            <a:ext cx="3785616" cy="1481328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585216" y="1737360"/>
            <a:ext cx="3785616" cy="1481328"/>
          </a:xfrm>
          <a:prstGeom prst="rect">
            <a:avLst/>
          </a:prstGeom>
          <a:ln w="19050">
            <a:solidFill>
              <a:srgbClr val="FFFFF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85216" y="3291840"/>
            <a:ext cx="378561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热带雨林气候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585216" y="3621024"/>
            <a:ext cx="3785616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气温:终年高温(各月&gt;15℃)。降水:</a:t>
            </a:r>
            <a:pPr indent="0" marL="0">
              <a:lnSpc>
                <a:spcPts val="1400"/>
              </a:lnSpc>
              <a:buNone/>
            </a:pPr>
            <a:r>
              <a:rPr lang="en-US" sz="105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全年多雨</a:t>
            </a:r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、年雨型。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585216" y="4206240"/>
            <a:ext cx="3785616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300"/>
              </a:lnSpc>
              <a:buNone/>
            </a:pPr>
            <a:r>
              <a:rPr lang="en-US" sz="98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分布:赤道附近(亚马孙、刚果盆地、东南亚)。植被:常绿阔叶雨林。</a:t>
            </a:r>
            <a:endParaRPr lang="en-US" sz="980" dirty="0"/>
          </a:p>
        </p:txBody>
      </p:sp>
      <p:sp>
        <p:nvSpPr>
          <p:cNvPr id="15" name="Shape 12"/>
          <p:cNvSpPr/>
          <p:nvPr/>
        </p:nvSpPr>
        <p:spPr>
          <a:xfrm>
            <a:off x="4645152" y="1554480"/>
            <a:ext cx="4041648" cy="3154680"/>
          </a:xfrm>
          <a:prstGeom prst="roundRect">
            <a:avLst>
              <a:gd name="adj" fmla="val 2899"/>
            </a:avLst>
          </a:prstGeom>
          <a:solidFill>
            <a:srgbClr val="F4F7EC"/>
          </a:solidFill>
          <a:ln w="12700">
            <a:solidFill>
              <a:srgbClr val="CCD8B6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4645152" y="1554480"/>
            <a:ext cx="4041648" cy="73152"/>
          </a:xfrm>
          <a:prstGeom prst="rect">
            <a:avLst/>
          </a:prstGeom>
          <a:solidFill>
            <a:srgbClr val="E0922C"/>
          </a:solidFill>
          <a:ln/>
        </p:spPr>
      </p:sp>
      <p:pic>
        <p:nvPicPr>
          <p:cNvPr id="17" name="Image 1" descr="/Users/shaorunze/Documents/Claude/Projects/ai推演/气候判读-雨温图台/ppt-assets/savanna.jp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4773168" y="1737360"/>
            <a:ext cx="3785616" cy="1481328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4773168" y="1737360"/>
            <a:ext cx="3785616" cy="1481328"/>
          </a:xfrm>
          <a:prstGeom prst="rect">
            <a:avLst/>
          </a:prstGeom>
          <a:ln w="19050">
            <a:solidFill>
              <a:srgbClr val="FFFFFF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73168" y="3291840"/>
            <a:ext cx="378561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E092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热带草原气候</a:t>
            </a:r>
            <a:endParaRPr lang="en-US" sz="1450" dirty="0"/>
          </a:p>
        </p:txBody>
      </p:sp>
      <p:sp>
        <p:nvSpPr>
          <p:cNvPr id="20" name="Text 16"/>
          <p:cNvSpPr/>
          <p:nvPr/>
        </p:nvSpPr>
        <p:spPr>
          <a:xfrm>
            <a:off x="4773168" y="3621024"/>
            <a:ext cx="3785616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气温:终年高温。降水:</a:t>
            </a:r>
            <a:pPr indent="0" marL="0">
              <a:lnSpc>
                <a:spcPts val="1400"/>
              </a:lnSpc>
              <a:buNone/>
            </a:pPr>
            <a:r>
              <a:rPr lang="en-US" sz="105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明显干湿两季</a:t>
            </a:r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、夏雨型。</a:t>
            </a:r>
            <a:endParaRPr lang="en-US" sz="1050" dirty="0"/>
          </a:p>
        </p:txBody>
      </p:sp>
      <p:sp>
        <p:nvSpPr>
          <p:cNvPr id="21" name="Text 17"/>
          <p:cNvSpPr/>
          <p:nvPr/>
        </p:nvSpPr>
        <p:spPr>
          <a:xfrm>
            <a:off x="4773168" y="4206240"/>
            <a:ext cx="3785616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300"/>
              </a:lnSpc>
              <a:buNone/>
            </a:pPr>
            <a:r>
              <a:rPr lang="en-US" sz="98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分布:雨林南北两侧(非洲中部)。植被:热带稀树草原。</a:t>
            </a:r>
            <a:endParaRPr lang="en-US" sz="980" dirty="0"/>
          </a:p>
        </p:txBody>
      </p:sp>
      <p:sp>
        <p:nvSpPr>
          <p:cNvPr id="22" name="Text 18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人教版高中地理</a:t>
            </a:r>
            <a:endParaRPr lang="en-US" sz="850" dirty="0"/>
          </a:p>
        </p:txBody>
      </p:sp>
      <p:sp>
        <p:nvSpPr>
          <p:cNvPr id="23" name="Text 19"/>
          <p:cNvSpPr/>
          <p:nvPr/>
        </p:nvSpPr>
        <p:spPr>
          <a:xfrm>
            <a:off x="8229600" y="479145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62B1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1F4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 · 亚热带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冬温夏热，雨季不同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7A9A3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5A75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554480"/>
            <a:ext cx="4041648" cy="3154680"/>
          </a:xfrm>
          <a:prstGeom prst="roundRect">
            <a:avLst>
              <a:gd name="adj" fmla="val 2899"/>
            </a:avLst>
          </a:prstGeom>
          <a:solidFill>
            <a:srgbClr val="F4F7EC"/>
          </a:solidFill>
          <a:ln w="12700">
            <a:solidFill>
              <a:srgbClr val="CCD8B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554480"/>
            <a:ext cx="4041648" cy="73152"/>
          </a:xfrm>
          <a:prstGeom prst="rect">
            <a:avLst/>
          </a:prstGeom>
          <a:solidFill>
            <a:srgbClr val="5A7526"/>
          </a:solidFill>
          <a:ln/>
        </p:spPr>
      </p:sp>
      <p:pic>
        <p:nvPicPr>
          <p:cNvPr id="10" name="Image 0" descr="/Users/shaorunze/Documents/Claude/Projects/ai推演/气候判读-雨温图台/ppt-assets/subm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85216" y="1737360"/>
            <a:ext cx="3785616" cy="1481328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585216" y="1737360"/>
            <a:ext cx="3785616" cy="1481328"/>
          </a:xfrm>
          <a:prstGeom prst="rect">
            <a:avLst/>
          </a:prstGeom>
          <a:ln w="19050">
            <a:solidFill>
              <a:srgbClr val="FFFFF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85216" y="3291840"/>
            <a:ext cx="378561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亚热带季风气候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585216" y="3621024"/>
            <a:ext cx="3785616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气温:夏热冬温(最冷月&gt;0℃)。降水:</a:t>
            </a:r>
            <a:pPr indent="0" marL="0">
              <a:lnSpc>
                <a:spcPts val="1400"/>
              </a:lnSpc>
              <a:buNone/>
            </a:pPr>
            <a:r>
              <a:rPr lang="en-US" sz="105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夏季多雨</a:t>
            </a:r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、雨热同期。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585216" y="4206240"/>
            <a:ext cx="3785616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300"/>
              </a:lnSpc>
              <a:buNone/>
            </a:pPr>
            <a:r>
              <a:rPr lang="en-US" sz="98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分布:大陆东岸25°~35°(我国秦岭—淮河以南)。植被:常绿阔叶林。</a:t>
            </a:r>
            <a:endParaRPr lang="en-US" sz="980" dirty="0"/>
          </a:p>
        </p:txBody>
      </p:sp>
      <p:sp>
        <p:nvSpPr>
          <p:cNvPr id="15" name="Shape 12"/>
          <p:cNvSpPr/>
          <p:nvPr/>
        </p:nvSpPr>
        <p:spPr>
          <a:xfrm>
            <a:off x="4645152" y="1554480"/>
            <a:ext cx="4041648" cy="3154680"/>
          </a:xfrm>
          <a:prstGeom prst="roundRect">
            <a:avLst>
              <a:gd name="adj" fmla="val 2899"/>
            </a:avLst>
          </a:prstGeom>
          <a:solidFill>
            <a:srgbClr val="F4F7EC"/>
          </a:solidFill>
          <a:ln w="12700">
            <a:solidFill>
              <a:srgbClr val="CCD8B6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4645152" y="1554480"/>
            <a:ext cx="4041648" cy="73152"/>
          </a:xfrm>
          <a:prstGeom prst="rect">
            <a:avLst/>
          </a:prstGeom>
          <a:solidFill>
            <a:srgbClr val="2F7FB0"/>
          </a:solidFill>
          <a:ln/>
        </p:spPr>
      </p:sp>
      <p:pic>
        <p:nvPicPr>
          <p:cNvPr id="17" name="Image 1" descr="/Users/shaorunze/Documents/Claude/Projects/ai推演/气候判读-雨温图台/ppt-assets/medi.jp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4773168" y="1737360"/>
            <a:ext cx="3785616" cy="1481328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4773168" y="1737360"/>
            <a:ext cx="3785616" cy="1481328"/>
          </a:xfrm>
          <a:prstGeom prst="rect">
            <a:avLst/>
          </a:prstGeom>
          <a:ln w="19050">
            <a:solidFill>
              <a:srgbClr val="FFFFFF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73168" y="3291840"/>
            <a:ext cx="378561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2F7F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地中海气候</a:t>
            </a:r>
            <a:endParaRPr lang="en-US" sz="1450" dirty="0"/>
          </a:p>
        </p:txBody>
      </p:sp>
      <p:sp>
        <p:nvSpPr>
          <p:cNvPr id="20" name="Text 16"/>
          <p:cNvSpPr/>
          <p:nvPr/>
        </p:nvSpPr>
        <p:spPr>
          <a:xfrm>
            <a:off x="4773168" y="3621024"/>
            <a:ext cx="3785616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气温:夏炎热、冬温和。降水:</a:t>
            </a:r>
            <a:pPr indent="0" marL="0">
              <a:lnSpc>
                <a:spcPts val="1400"/>
              </a:lnSpc>
              <a:buNone/>
            </a:pPr>
            <a:r>
              <a:rPr lang="en-US" sz="1050" b="1" dirty="0">
                <a:solidFill>
                  <a:srgbClr val="262B1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冬季多雨、夏季干燥</a:t>
            </a:r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41482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(冬雨型)。</a:t>
            </a:r>
            <a:endParaRPr lang="en-US" sz="1050" dirty="0"/>
          </a:p>
        </p:txBody>
      </p:sp>
      <p:sp>
        <p:nvSpPr>
          <p:cNvPr id="21" name="Text 17"/>
          <p:cNvSpPr/>
          <p:nvPr/>
        </p:nvSpPr>
        <p:spPr>
          <a:xfrm>
            <a:off x="4773168" y="4206240"/>
            <a:ext cx="3785616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300"/>
              </a:lnSpc>
              <a:buNone/>
            </a:pPr>
            <a:r>
              <a:rPr lang="en-US" sz="98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分布:大陆西岸30°~40°(地中海沿岸)。植被:常绿硬叶林。</a:t>
            </a:r>
            <a:endParaRPr lang="en-US" sz="980" dirty="0"/>
          </a:p>
        </p:txBody>
      </p:sp>
      <p:sp>
        <p:nvSpPr>
          <p:cNvPr id="22" name="Text 18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755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气候类型的判读 · 人教版高中地理</a:t>
            </a:r>
            <a:endParaRPr lang="en-US" sz="850" dirty="0"/>
          </a:p>
        </p:txBody>
      </p:sp>
      <p:sp>
        <p:nvSpPr>
          <p:cNvPr id="23" name="Text 19"/>
          <p:cNvSpPr/>
          <p:nvPr/>
        </p:nvSpPr>
        <p:spPr>
          <a:xfrm>
            <a:off x="8229600" y="479145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A7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气候类型的判读</dc:title>
  <dc:subject>PptxGenJS Presentation</dc:subject>
  <dc:creator>光鹿课件</dc:creator>
  <cp:lastModifiedBy>光鹿课件</cp:lastModifiedBy>
  <cp:revision>1</cp:revision>
  <dcterms:created xsi:type="dcterms:W3CDTF">2026-06-17T13:14:35Z</dcterms:created>
  <dcterms:modified xsi:type="dcterms:W3CDTF">2026-06-17T13:14:35Z</dcterms:modified>
</cp:coreProperties>
</file>