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notesMasterIdLst>
    <p:notesMasterId r:id="rId11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circuit-lab/index.html" TargetMode="External"/><Relationship Id="rId1" Type="http://schemas.openxmlformats.org/officeDocument/2006/relationships/image" Target="../media/image-1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circuit-lab/index.html?tab=series" TargetMode="External"/><Relationship Id="rId1" Type="http://schemas.openxmlformats.org/officeDocument/2006/relationships/image" Target="../media/image-4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circuit-lab/index.html?tab=parallel" TargetMode="External"/><Relationship Id="rId1" Type="http://schemas.openxmlformats.org/officeDocument/2006/relationships/image" Target="../media/image-5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hyperlink" Target="https://globalaits.com/files/circuit-lab/index.html?tab=quiz" TargetMode="Externa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E2DC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电路实验-电路台/ppt-assets/c-series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60F2E">
              <a:alpha val="56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548640" y="155448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spc="200" kern="0" dirty="0">
                <a:solidFill>
                  <a:srgbClr val="E0A92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Series &amp; Parallel Circuits</a:t>
            </a: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457200" y="2011680"/>
            <a:ext cx="8229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5000" b="1" spc="600" kern="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串联和并联电路</a:t>
            </a:r>
            <a:endParaRPr lang="en-US" sz="5000" dirty="0"/>
          </a:p>
        </p:txBody>
      </p:sp>
      <p:sp>
        <p:nvSpPr>
          <p:cNvPr id="6" name="Text 3"/>
          <p:cNvSpPr/>
          <p:nvPr/>
        </p:nvSpPr>
        <p:spPr>
          <a:xfrm>
            <a:off x="457200" y="3200400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i="1" spc="100" kern="0" dirty="0">
                <a:solidFill>
                  <a:srgbClr val="EDE6F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点开关看通断 · 串/并联特点对比 · 灯泡亮起来</a:t>
            </a:r>
            <a:endParaRPr lang="en-US" sz="1500" dirty="0"/>
          </a:p>
        </p:txBody>
      </p:sp>
      <p:sp>
        <p:nvSpPr>
          <p:cNvPr id="7" name="Shape 4"/>
          <p:cNvSpPr/>
          <p:nvPr/>
        </p:nvSpPr>
        <p:spPr>
          <a:xfrm>
            <a:off x="3611880" y="4114800"/>
            <a:ext cx="1920240" cy="365760"/>
          </a:xfrm>
          <a:prstGeom prst="roundRect">
            <a:avLst>
              <a:gd name="adj" fmla="val 12500"/>
            </a:avLst>
          </a:prstGeom>
          <a:solidFill>
            <a:srgbClr val="5B4B9A"/>
          </a:solidFill>
          <a:ln/>
        </p:spPr>
      </p:sp>
      <p:sp>
        <p:nvSpPr>
          <p:cNvPr id="8" name="Text 5"/>
          <p:cNvSpPr/>
          <p:nvPr/>
        </p:nvSpPr>
        <p:spPr>
          <a:xfrm>
            <a:off x="3611880" y="4105656"/>
            <a:ext cx="19202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打开电路台</a:t>
            </a:r>
            <a:endParaRPr lang="en-US" sz="11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F6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463040" cy="292608"/>
          </a:xfrm>
          <a:prstGeom prst="rect">
            <a:avLst/>
          </a:prstGeom>
          <a:solidFill>
            <a:srgbClr val="241A40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4630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2EEF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Lead-in · 导入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241A4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灯,怎样连?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5B4B9A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746504"/>
            <a:ext cx="77724" cy="777240"/>
          </a:xfrm>
          <a:prstGeom prst="rect">
            <a:avLst/>
          </a:prstGeom>
          <a:solidFill>
            <a:srgbClr val="5B4B9A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169164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41A4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想一想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640080" y="200253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7C72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一个开关怎样同时控制两个灯?两个灯又怎样能&lt;b&gt;分别&lt;/b&gt;控制、互不影响?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57200" y="2752344"/>
            <a:ext cx="77724" cy="777240"/>
          </a:xfrm>
          <a:prstGeom prst="rect">
            <a:avLst/>
          </a:prstGeom>
          <a:solidFill>
            <a:srgbClr val="5B4B9A"/>
          </a:solidFill>
          <a:ln/>
        </p:spPr>
      </p:sp>
      <p:sp>
        <p:nvSpPr>
          <p:cNvPr id="10" name="Text 8"/>
          <p:cNvSpPr/>
          <p:nvPr/>
        </p:nvSpPr>
        <p:spPr>
          <a:xfrm>
            <a:off x="640080" y="269748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41A4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今天学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40080" y="300837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7C72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电路的两种基本连接方式:&lt;b&gt;串联&lt;/b&gt;和&lt;b&gt;并联&lt;/b&gt;。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457200" y="3758184"/>
            <a:ext cx="77724" cy="777240"/>
          </a:xfrm>
          <a:prstGeom prst="rect">
            <a:avLst/>
          </a:prstGeom>
          <a:solidFill>
            <a:srgbClr val="E0A92C"/>
          </a:solidFill>
          <a:ln/>
        </p:spPr>
      </p:sp>
      <p:sp>
        <p:nvSpPr>
          <p:cNvPr id="13" name="Text 11"/>
          <p:cNvSpPr/>
          <p:nvPr/>
        </p:nvSpPr>
        <p:spPr>
          <a:xfrm>
            <a:off x="640080" y="370332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41A4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怎么学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40080" y="401421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7C72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&lt;b&gt;点开关看通断 → 取灯泡看影响 → 对比特点 → 闯关&lt;/b&gt;,看得见、说得清。</a:t>
            </a:r>
            <a:endParaRPr lang="en-US" sz="1100" dirty="0"/>
          </a:p>
        </p:txBody>
      </p:sp>
      <p:sp>
        <p:nvSpPr>
          <p:cNvPr id="15" name="Text 13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7C72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串联和并联电路 · 苏科版物理</a:t>
            </a:r>
            <a:endParaRPr lang="en-US" sz="850" dirty="0"/>
          </a:p>
        </p:txBody>
      </p:sp>
      <p:sp>
        <p:nvSpPr>
          <p:cNvPr id="16" name="Text 14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473A7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P.2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8F6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463040" cy="292608"/>
          </a:xfrm>
          <a:prstGeom prst="rect">
            <a:avLst/>
          </a:prstGeom>
          <a:solidFill>
            <a:srgbClr val="241A40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4630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2EEF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Compare · 对比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241A4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串联 与 并联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5B4B9A"/>
          </a:solidFill>
          <a:ln/>
        </p:spPr>
      </p:sp>
      <p:graphicFrame>
        <p:nvGraphicFramePr>
          <p:cNvPr id="4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457200" y="1627632"/>
          <a:ext cx="8229600" cy="914400"/>
        </p:xfrm>
        <a:graphic>
          <a:graphicData uri="http://schemas.openxmlformats.org/drawingml/2006/table">
            <a:tbl>
              <a:tblPr/>
              <a:tblGrid>
                <a:gridCol w="1737360"/>
                <a:gridCol w="3246120"/>
                <a:gridCol w="3246120"/>
              </a:tblGrid>
              <a:tr h="45720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F2EEFB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比较项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6CE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6CE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6CE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6CE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1A40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F2EEFB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串联电路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6CE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6CE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6CE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6CE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1A40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F2EEFB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并联电路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6CE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6CE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6CE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6CE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1A40"/>
                    </a:solidFill>
                  </a:tcPr>
                </a:tc>
              </a:tr>
              <a:tr h="512064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473A7C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连接方式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6CE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6CE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6CE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6CE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3F8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241A4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各元件首尾依次连接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6CE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6CE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6CE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6CE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6FD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241A4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各支路并列在两节点间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6CE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6CE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6CE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6CE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6FD"/>
                    </a:solidFill>
                  </a:tcPr>
                </a:tc>
              </a:tr>
              <a:tr h="512064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473A7C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电流路径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6CE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6CE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6CE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6CE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3F8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241A4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只有一条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6CE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6CE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6CE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6CE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6FD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241A4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两条(多条)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6CE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6CE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6CE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6CE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6FD"/>
                    </a:solidFill>
                  </a:tcPr>
                </a:tc>
              </a:tr>
              <a:tr h="512064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473A7C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一处断开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6CE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6CE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6CE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6CE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3F8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241A4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整个电路都断,全灭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6CE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6CE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6CE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6CE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6FD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241A4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只断本支路,其他仍亮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6CE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6CE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6CE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6CE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6FD"/>
                    </a:solidFill>
                  </a:tcPr>
                </a:tc>
              </a:tr>
              <a:tr h="512064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473A7C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开关控制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6CE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6CE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6CE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6CE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3F8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241A4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开关控制整个电路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6CE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6CE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6CE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6CE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6FD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241A4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干路控全局、支路控本支路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6CE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6CE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6CE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6CE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6FD"/>
                    </a:solidFill>
                  </a:tcPr>
                </a:tc>
              </a:tr>
            </a:tbl>
          </a:graphicData>
        </a:graphic>
      </p:graphicFrame>
      <p:sp>
        <p:nvSpPr>
          <p:cNvPr id="7" name="Text 4"/>
          <p:cNvSpPr/>
          <p:nvPr/>
        </p:nvSpPr>
        <p:spPr>
          <a:xfrm>
            <a:off x="457200" y="4315968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7C72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在电路台点开关、取灯泡,两种电路的差别一看就懂。</a:t>
            </a:r>
            <a:endParaRPr lang="en-US" sz="1150" dirty="0"/>
          </a:p>
        </p:txBody>
      </p:sp>
      <p:sp>
        <p:nvSpPr>
          <p:cNvPr id="8" name="Text 5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7C72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串联和并联电路 · 苏科版物理</a:t>
            </a:r>
            <a:endParaRPr lang="en-US" sz="850" dirty="0"/>
          </a:p>
        </p:txBody>
      </p:sp>
      <p:sp>
        <p:nvSpPr>
          <p:cNvPr id="9" name="Text 6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473A7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F6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133856" cy="292608"/>
          </a:xfrm>
          <a:prstGeom prst="rect">
            <a:avLst/>
          </a:prstGeom>
          <a:solidFill>
            <a:srgbClr val="241A40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13385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2EEF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演示 · 串联电路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241A4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点开关,两灯一起亮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5B4B9A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746504"/>
            <a:ext cx="77724" cy="777240"/>
          </a:xfrm>
          <a:prstGeom prst="rect">
            <a:avLst/>
          </a:prstGeom>
          <a:solidFill>
            <a:srgbClr val="5B4B9A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169164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41A4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闭合开关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640080" y="200253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7C72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唯一回路接通,L1、L2 同时点亮。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57200" y="2752344"/>
            <a:ext cx="77724" cy="777240"/>
          </a:xfrm>
          <a:prstGeom prst="rect">
            <a:avLst/>
          </a:prstGeom>
          <a:solidFill>
            <a:srgbClr val="5B4B9A"/>
          </a:solidFill>
          <a:ln/>
        </p:spPr>
      </p:sp>
      <p:sp>
        <p:nvSpPr>
          <p:cNvPr id="10" name="Text 8"/>
          <p:cNvSpPr/>
          <p:nvPr/>
        </p:nvSpPr>
        <p:spPr>
          <a:xfrm>
            <a:off x="640080" y="269748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41A4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断开开关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40080" y="300837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7C72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整条电路断路,两灯一起熄灭。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457200" y="3758184"/>
            <a:ext cx="77724" cy="777240"/>
          </a:xfrm>
          <a:prstGeom prst="rect">
            <a:avLst/>
          </a:prstGeom>
          <a:solidFill>
            <a:srgbClr val="E0A92C"/>
          </a:solidFill>
          <a:ln/>
        </p:spPr>
      </p:sp>
      <p:sp>
        <p:nvSpPr>
          <p:cNvPr id="13" name="Text 11"/>
          <p:cNvSpPr/>
          <p:nvPr/>
        </p:nvSpPr>
        <p:spPr>
          <a:xfrm>
            <a:off x="640080" y="370332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41A4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取下一灯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40080" y="401421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7C72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电路被断开,另一个灯也不亮。</a:t>
            </a:r>
            <a:endParaRPr lang="en-US" sz="1100" dirty="0"/>
          </a:p>
        </p:txBody>
      </p:sp>
      <p:sp>
        <p:nvSpPr>
          <p:cNvPr id="15" name="Shape 13"/>
          <p:cNvSpPr/>
          <p:nvPr/>
        </p:nvSpPr>
        <p:spPr>
          <a:xfrm>
            <a:off x="3913632" y="1655064"/>
            <a:ext cx="4809744" cy="2724912"/>
          </a:xfrm>
          <a:prstGeom prst="rect">
            <a:avLst/>
          </a:prstGeom>
          <a:solidFill>
            <a:srgbClr val="FFFFFF"/>
          </a:solidFill>
          <a:ln w="12700">
            <a:solidFill>
              <a:srgbClr val="D6CEEC"/>
            </a:solidFill>
            <a:prstDash val="solid"/>
          </a:ln>
          <a:effectLst>
            <a:outerShdw sx="100000" sy="100000" kx="0" ky="0" algn="bl" rotWithShape="0" blurRad="152400" dist="38100" dir="5400000">
              <a:srgbClr val="7C72A0">
                <a:alpha val="30000"/>
              </a:srgbClr>
            </a:outerShdw>
          </a:effectLst>
        </p:spPr>
      </p:sp>
      <p:pic>
        <p:nvPicPr>
          <p:cNvPr id="16" name="Image 0" descr="/Users/shaorunze/Documents/Claude/Projects/ai推演/电路实验-电路台/ppt-assets/c-series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691640"/>
            <a:ext cx="4736592" cy="2651760"/>
          </a:xfrm>
          <a:prstGeom prst="rect">
            <a:avLst/>
          </a:prstGeom>
        </p:spPr>
      </p:pic>
      <p:sp>
        <p:nvSpPr>
          <p:cNvPr id="17" name="Shape 14"/>
          <p:cNvSpPr/>
          <p:nvPr/>
        </p:nvSpPr>
        <p:spPr>
          <a:xfrm>
            <a:off x="4041648" y="1783080"/>
            <a:ext cx="996696" cy="274320"/>
          </a:xfrm>
          <a:prstGeom prst="rect">
            <a:avLst/>
          </a:prstGeom>
          <a:solidFill>
            <a:srgbClr val="241A40"/>
          </a:solidFill>
          <a:ln/>
        </p:spPr>
      </p:sp>
      <p:sp>
        <p:nvSpPr>
          <p:cNvPr id="18" name="Text 15"/>
          <p:cNvSpPr/>
          <p:nvPr/>
        </p:nvSpPr>
        <p:spPr>
          <a:xfrm>
            <a:off x="4041648" y="1772107"/>
            <a:ext cx="996696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2EEF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串联:一条路径</a:t>
            </a:r>
            <a:endParaRPr lang="en-US" sz="1000" dirty="0"/>
          </a:p>
        </p:txBody>
      </p:sp>
      <p:sp>
        <p:nvSpPr>
          <p:cNvPr id="19" name="Shape 16"/>
          <p:cNvSpPr/>
          <p:nvPr/>
        </p:nvSpPr>
        <p:spPr>
          <a:xfrm>
            <a:off x="3950208" y="4434840"/>
            <a:ext cx="1737360" cy="365760"/>
          </a:xfrm>
          <a:prstGeom prst="roundRect">
            <a:avLst>
              <a:gd name="adj" fmla="val 12500"/>
            </a:avLst>
          </a:prstGeom>
          <a:solidFill>
            <a:srgbClr val="5B4B9A"/>
          </a:solidFill>
          <a:ln/>
        </p:spPr>
      </p:sp>
      <p:sp>
        <p:nvSpPr>
          <p:cNvPr id="20" name="Text 17"/>
          <p:cNvSpPr/>
          <p:nvPr/>
        </p:nvSpPr>
        <p:spPr>
          <a:xfrm>
            <a:off x="3950208" y="4425696"/>
            <a:ext cx="17373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电路台 · 串联电路</a:t>
            </a:r>
            <a:endParaRPr lang="en-US" sz="1150" dirty="0"/>
          </a:p>
        </p:txBody>
      </p:sp>
      <p:sp>
        <p:nvSpPr>
          <p:cNvPr id="21" name="Text 18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7C72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串联和并联电路 · 苏科版物理</a:t>
            </a:r>
            <a:endParaRPr lang="en-US" sz="850" dirty="0"/>
          </a:p>
        </p:txBody>
      </p:sp>
      <p:sp>
        <p:nvSpPr>
          <p:cNvPr id="22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473A7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F6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133856" cy="292608"/>
          </a:xfrm>
          <a:prstGeom prst="rect">
            <a:avLst/>
          </a:prstGeom>
          <a:solidFill>
            <a:srgbClr val="241A40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13385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2EEF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演示 · 并联电路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241A4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一条断了,另一条照亮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5B4B9A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746504"/>
            <a:ext cx="77724" cy="777240"/>
          </a:xfrm>
          <a:prstGeom prst="rect">
            <a:avLst/>
          </a:prstGeom>
          <a:solidFill>
            <a:srgbClr val="5B4B9A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169164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41A4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干路开关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640080" y="200253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7C72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控制整个电路,断开则全灭。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57200" y="2752344"/>
            <a:ext cx="77724" cy="777240"/>
          </a:xfrm>
          <a:prstGeom prst="rect">
            <a:avLst/>
          </a:prstGeom>
          <a:solidFill>
            <a:srgbClr val="5B4B9A"/>
          </a:solidFill>
          <a:ln/>
        </p:spPr>
      </p:sp>
      <p:sp>
        <p:nvSpPr>
          <p:cNvPr id="10" name="Text 8"/>
          <p:cNvSpPr/>
          <p:nvPr/>
        </p:nvSpPr>
        <p:spPr>
          <a:xfrm>
            <a:off x="640080" y="269748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41A4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支路开关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40080" y="300837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7C72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只控制本支路,不影响另一条。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457200" y="3758184"/>
            <a:ext cx="77724" cy="777240"/>
          </a:xfrm>
          <a:prstGeom prst="rect">
            <a:avLst/>
          </a:prstGeom>
          <a:solidFill>
            <a:srgbClr val="E0A92C"/>
          </a:solidFill>
          <a:ln/>
        </p:spPr>
      </p:sp>
      <p:sp>
        <p:nvSpPr>
          <p:cNvPr id="13" name="Text 11"/>
          <p:cNvSpPr/>
          <p:nvPr/>
        </p:nvSpPr>
        <p:spPr>
          <a:xfrm>
            <a:off x="640080" y="370332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41A4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互不影响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40080" y="401421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7C72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一条支路断开,另一条仍正常工作。</a:t>
            </a:r>
            <a:endParaRPr lang="en-US" sz="1100" dirty="0"/>
          </a:p>
        </p:txBody>
      </p:sp>
      <p:sp>
        <p:nvSpPr>
          <p:cNvPr id="15" name="Shape 13"/>
          <p:cNvSpPr/>
          <p:nvPr/>
        </p:nvSpPr>
        <p:spPr>
          <a:xfrm>
            <a:off x="3913632" y="1655064"/>
            <a:ext cx="4809744" cy="2724912"/>
          </a:xfrm>
          <a:prstGeom prst="rect">
            <a:avLst/>
          </a:prstGeom>
          <a:solidFill>
            <a:srgbClr val="FFFFFF"/>
          </a:solidFill>
          <a:ln w="12700">
            <a:solidFill>
              <a:srgbClr val="D6CEEC"/>
            </a:solidFill>
            <a:prstDash val="solid"/>
          </a:ln>
          <a:effectLst>
            <a:outerShdw sx="100000" sy="100000" kx="0" ky="0" algn="bl" rotWithShape="0" blurRad="152400" dist="38100" dir="5400000">
              <a:srgbClr val="7C72A0">
                <a:alpha val="30000"/>
              </a:srgbClr>
            </a:outerShdw>
          </a:effectLst>
        </p:spPr>
      </p:sp>
      <p:pic>
        <p:nvPicPr>
          <p:cNvPr id="16" name="Image 0" descr="/Users/shaorunze/Documents/Claude/Projects/ai推演/电路实验-电路台/ppt-assets/c-parallel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691640"/>
            <a:ext cx="4736592" cy="2651760"/>
          </a:xfrm>
          <a:prstGeom prst="rect">
            <a:avLst/>
          </a:prstGeom>
        </p:spPr>
      </p:pic>
      <p:sp>
        <p:nvSpPr>
          <p:cNvPr id="17" name="Shape 14"/>
          <p:cNvSpPr/>
          <p:nvPr/>
        </p:nvSpPr>
        <p:spPr>
          <a:xfrm>
            <a:off x="4041648" y="1783080"/>
            <a:ext cx="996696" cy="274320"/>
          </a:xfrm>
          <a:prstGeom prst="rect">
            <a:avLst/>
          </a:prstGeom>
          <a:solidFill>
            <a:srgbClr val="241A40"/>
          </a:solidFill>
          <a:ln/>
        </p:spPr>
      </p:sp>
      <p:sp>
        <p:nvSpPr>
          <p:cNvPr id="18" name="Text 15"/>
          <p:cNvSpPr/>
          <p:nvPr/>
        </p:nvSpPr>
        <p:spPr>
          <a:xfrm>
            <a:off x="4041648" y="1772107"/>
            <a:ext cx="996696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2EEF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并联:多条路径</a:t>
            </a:r>
            <a:endParaRPr lang="en-US" sz="1000" dirty="0"/>
          </a:p>
        </p:txBody>
      </p:sp>
      <p:sp>
        <p:nvSpPr>
          <p:cNvPr id="19" name="Shape 16"/>
          <p:cNvSpPr/>
          <p:nvPr/>
        </p:nvSpPr>
        <p:spPr>
          <a:xfrm>
            <a:off x="3950208" y="4434840"/>
            <a:ext cx="1737360" cy="365760"/>
          </a:xfrm>
          <a:prstGeom prst="roundRect">
            <a:avLst>
              <a:gd name="adj" fmla="val 12500"/>
            </a:avLst>
          </a:prstGeom>
          <a:solidFill>
            <a:srgbClr val="5B4B9A"/>
          </a:solidFill>
          <a:ln/>
        </p:spPr>
      </p:sp>
      <p:sp>
        <p:nvSpPr>
          <p:cNvPr id="20" name="Text 17"/>
          <p:cNvSpPr/>
          <p:nvPr/>
        </p:nvSpPr>
        <p:spPr>
          <a:xfrm>
            <a:off x="3950208" y="4425696"/>
            <a:ext cx="17373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电路台 · 并联电路</a:t>
            </a:r>
            <a:endParaRPr lang="en-US" sz="1150" dirty="0"/>
          </a:p>
        </p:txBody>
      </p:sp>
      <p:sp>
        <p:nvSpPr>
          <p:cNvPr id="21" name="Text 18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7C72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串联和并联电路 · 苏科版物理</a:t>
            </a:r>
            <a:endParaRPr lang="en-US" sz="850" dirty="0"/>
          </a:p>
        </p:txBody>
      </p:sp>
      <p:sp>
        <p:nvSpPr>
          <p:cNvPr id="22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473A7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F6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133856" cy="292608"/>
          </a:xfrm>
          <a:prstGeom prst="rect">
            <a:avLst/>
          </a:prstGeom>
          <a:solidFill>
            <a:srgbClr val="241A40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13385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2EEF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Life · 生活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241A4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电路就在身边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5B4B9A"/>
          </a:solidFill>
          <a:ln/>
        </p:spPr>
      </p:sp>
      <p:sp>
        <p:nvSpPr>
          <p:cNvPr id="6" name="Shape 4"/>
          <p:cNvSpPr/>
          <p:nvPr/>
        </p:nvSpPr>
        <p:spPr>
          <a:xfrm>
            <a:off x="548640" y="1783080"/>
            <a:ext cx="4023360" cy="2011680"/>
          </a:xfrm>
          <a:prstGeom prst="roundRect">
            <a:avLst>
              <a:gd name="adj" fmla="val 4545"/>
            </a:avLst>
          </a:prstGeom>
          <a:solidFill>
            <a:srgbClr val="F8F6FD"/>
          </a:solidFill>
          <a:ln w="16510">
            <a:solidFill>
              <a:srgbClr val="473A7C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48640" y="1783080"/>
            <a:ext cx="4023360" cy="73152"/>
          </a:xfrm>
          <a:prstGeom prst="rect">
            <a:avLst/>
          </a:prstGeom>
          <a:solidFill>
            <a:srgbClr val="473A7C"/>
          </a:solidFill>
          <a:ln/>
        </p:spPr>
      </p:sp>
      <p:sp>
        <p:nvSpPr>
          <p:cNvPr id="8" name="Text 6"/>
          <p:cNvSpPr/>
          <p:nvPr/>
        </p:nvSpPr>
        <p:spPr>
          <a:xfrm>
            <a:off x="548640" y="2057400"/>
            <a:ext cx="40233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473A7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家庭电路 = 并联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777240" y="2651760"/>
            <a:ext cx="3566160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3D316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灯、电视、冰箱并联接入,各有开关、互不影响,关一个不影响别的。</a:t>
            </a:r>
            <a:endParaRPr lang="en-US" sz="1200" dirty="0"/>
          </a:p>
        </p:txBody>
      </p:sp>
      <p:sp>
        <p:nvSpPr>
          <p:cNvPr id="10" name="Shape 8"/>
          <p:cNvSpPr/>
          <p:nvPr/>
        </p:nvSpPr>
        <p:spPr>
          <a:xfrm>
            <a:off x="4572000" y="1783080"/>
            <a:ext cx="4023360" cy="2011680"/>
          </a:xfrm>
          <a:prstGeom prst="roundRect">
            <a:avLst>
              <a:gd name="adj" fmla="val 4545"/>
            </a:avLst>
          </a:prstGeom>
          <a:solidFill>
            <a:srgbClr val="F8F6FD"/>
          </a:solidFill>
          <a:ln w="16510">
            <a:solidFill>
              <a:srgbClr val="E0A92C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4572000" y="1783080"/>
            <a:ext cx="4023360" cy="73152"/>
          </a:xfrm>
          <a:prstGeom prst="rect">
            <a:avLst/>
          </a:prstGeom>
          <a:solidFill>
            <a:srgbClr val="E0A92C"/>
          </a:solidFill>
          <a:ln/>
        </p:spPr>
      </p:sp>
      <p:sp>
        <p:nvSpPr>
          <p:cNvPr id="12" name="Text 10"/>
          <p:cNvSpPr/>
          <p:nvPr/>
        </p:nvSpPr>
        <p:spPr>
          <a:xfrm>
            <a:off x="4572000" y="2057400"/>
            <a:ext cx="40233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E0A92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串联小彩灯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4800600" y="2651760"/>
            <a:ext cx="3566160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3D316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一串彩灯首尾相连成一条路径,坏一个常常一串都不亮——这就是串联。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457200" y="406908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7C72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想一想:为什么家里要用并联?为什么彩灯坏一个会一串都不亮?</a:t>
            </a:r>
            <a:endParaRPr lang="en-US" sz="1150" dirty="0"/>
          </a:p>
        </p:txBody>
      </p:sp>
      <p:sp>
        <p:nvSpPr>
          <p:cNvPr id="15" name="Text 13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7C72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串联和并联电路 · 苏科版物理</a:t>
            </a:r>
            <a:endParaRPr lang="en-US" sz="850" dirty="0"/>
          </a:p>
        </p:txBody>
      </p:sp>
      <p:sp>
        <p:nvSpPr>
          <p:cNvPr id="16" name="Text 14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473A7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F6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411480"/>
            <a:ext cx="1463040" cy="292608"/>
          </a:xfrm>
          <a:prstGeom prst="rect">
            <a:avLst/>
          </a:prstGeom>
          <a:solidFill>
            <a:srgbClr val="241A40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400507"/>
            <a:ext cx="14630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2EEF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Summary · 板书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49808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300" b="1" dirty="0">
                <a:solidFill>
                  <a:srgbClr val="241A4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串联和并联电路</a:t>
            </a:r>
            <a:endParaRPr lang="en-US" sz="2300" dirty="0"/>
          </a:p>
        </p:txBody>
      </p:sp>
      <p:sp>
        <p:nvSpPr>
          <p:cNvPr id="5" name="Shape 3"/>
          <p:cNvSpPr/>
          <p:nvPr/>
        </p:nvSpPr>
        <p:spPr>
          <a:xfrm>
            <a:off x="429768" y="1371600"/>
            <a:ext cx="566928" cy="41148"/>
          </a:xfrm>
          <a:prstGeom prst="rect">
            <a:avLst/>
          </a:prstGeom>
          <a:solidFill>
            <a:srgbClr val="5B4B9A"/>
          </a:solidFill>
          <a:ln/>
        </p:spPr>
      </p:sp>
      <p:sp>
        <p:nvSpPr>
          <p:cNvPr id="6" name="Text 4"/>
          <p:cNvSpPr/>
          <p:nvPr/>
        </p:nvSpPr>
        <p:spPr>
          <a:xfrm>
            <a:off x="548640" y="1828800"/>
            <a:ext cx="80467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473A7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串联:</a:t>
            </a:r>
            <a:pPr indent="0" marL="0">
              <a:buNone/>
            </a:pPr>
            <a:r>
              <a:rPr lang="en-US" sz="1450" dirty="0">
                <a:solidFill>
                  <a:srgbClr val="241A4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首尾依次连接 → 电流一条路径;一处断开整个电路断;开关控制整个电路</a:t>
            </a:r>
            <a:endParaRPr lang="en-US" sz="1450" dirty="0"/>
          </a:p>
        </p:txBody>
      </p:sp>
      <p:sp>
        <p:nvSpPr>
          <p:cNvPr id="7" name="Text 5"/>
          <p:cNvSpPr/>
          <p:nvPr/>
        </p:nvSpPr>
        <p:spPr>
          <a:xfrm>
            <a:off x="548640" y="2514600"/>
            <a:ext cx="80467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E0A92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并联:</a:t>
            </a:r>
            <a:pPr indent="0" marL="0">
              <a:buNone/>
            </a:pPr>
            <a:r>
              <a:rPr lang="en-US" sz="1450" dirty="0">
                <a:solidFill>
                  <a:srgbClr val="241A4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并列在两节点间 → 电流多条路径;干路开关控全局、支路开关控本支路;一支断开不影响其他</a:t>
            </a:r>
            <a:endParaRPr lang="en-US" sz="1450" dirty="0"/>
          </a:p>
        </p:txBody>
      </p:sp>
      <p:sp>
        <p:nvSpPr>
          <p:cNvPr id="8" name="Text 6"/>
          <p:cNvSpPr/>
          <p:nvPr/>
        </p:nvSpPr>
        <p:spPr>
          <a:xfrm>
            <a:off x="548640" y="329184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473A7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生活:家庭电路各电器并联(互不影响);串联小彩灯一断全灭</a:t>
            </a:r>
            <a:endParaRPr lang="en-US" sz="1400" dirty="0"/>
          </a:p>
        </p:txBody>
      </p:sp>
      <p:sp>
        <p:nvSpPr>
          <p:cNvPr id="9" name="Shape 7"/>
          <p:cNvSpPr/>
          <p:nvPr/>
        </p:nvSpPr>
        <p:spPr>
          <a:xfrm>
            <a:off x="3291840" y="4114800"/>
            <a:ext cx="2560320" cy="365760"/>
          </a:xfrm>
          <a:prstGeom prst="roundRect">
            <a:avLst>
              <a:gd name="adj" fmla="val 12500"/>
            </a:avLst>
          </a:prstGeom>
          <a:solidFill>
            <a:srgbClr val="5B4B9A"/>
          </a:solidFill>
          <a:ln/>
        </p:spPr>
      </p:sp>
      <p:sp>
        <p:nvSpPr>
          <p:cNvPr id="10" name="Text 8"/>
          <p:cNvSpPr/>
          <p:nvPr/>
        </p:nvSpPr>
        <p:spPr>
          <a:xfrm>
            <a:off x="3291840" y="4105656"/>
            <a:ext cx="25603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电路台 · 闯关检测</a:t>
            </a:r>
            <a:endParaRPr lang="en-US" sz="1150" dirty="0"/>
          </a:p>
        </p:txBody>
      </p:sp>
      <p:sp>
        <p:nvSpPr>
          <p:cNvPr id="11" name="Text 9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7C72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串联和并联电路 · 苏科版物理</a:t>
            </a:r>
            <a:endParaRPr lang="en-US" sz="850" dirty="0"/>
          </a:p>
        </p:txBody>
      </p:sp>
      <p:sp>
        <p:nvSpPr>
          <p:cNvPr id="12" name="Text 10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473A7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F6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572768" cy="292608"/>
          </a:xfrm>
          <a:prstGeom prst="rect">
            <a:avLst/>
          </a:prstGeom>
          <a:solidFill>
            <a:srgbClr val="241A40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572768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2EEF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Homework · 作业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241A4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画得出,说得清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5B4B9A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6916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EAE3F8"/>
          </a:solidFill>
          <a:ln w="12700">
            <a:solidFill>
              <a:srgbClr val="5B4B9A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457200" y="1801368"/>
            <a:ext cx="73152" cy="566928"/>
          </a:xfrm>
          <a:prstGeom prst="rect">
            <a:avLst/>
          </a:prstGeom>
          <a:solidFill>
            <a:srgbClr val="5B4B9A"/>
          </a:solidFill>
          <a:ln/>
        </p:spPr>
      </p:sp>
      <p:sp>
        <p:nvSpPr>
          <p:cNvPr id="8" name="Text 6"/>
          <p:cNvSpPr/>
          <p:nvPr/>
        </p:nvSpPr>
        <p:spPr>
          <a:xfrm>
            <a:off x="676656" y="17830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41A4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必做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2103120" y="17647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7C72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分别画一个串联、一个并联电路(电源+开关+两灯),标出电流路径与开关控制范围。</a:t>
            </a:r>
            <a:endParaRPr lang="en-US" sz="1150" dirty="0"/>
          </a:p>
        </p:txBody>
      </p:sp>
      <p:sp>
        <p:nvSpPr>
          <p:cNvPr id="10" name="Shape 8"/>
          <p:cNvSpPr/>
          <p:nvPr/>
        </p:nvSpPr>
        <p:spPr>
          <a:xfrm>
            <a:off x="457200" y="26060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E2DCF4"/>
          </a:solidFill>
          <a:ln w="9525">
            <a:solidFill>
              <a:srgbClr val="D6CEEC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457200" y="2715768"/>
            <a:ext cx="73152" cy="566928"/>
          </a:xfrm>
          <a:prstGeom prst="rect">
            <a:avLst/>
          </a:prstGeom>
          <a:solidFill>
            <a:srgbClr val="5B4B9A"/>
          </a:solidFill>
          <a:ln/>
        </p:spPr>
      </p:sp>
      <p:sp>
        <p:nvSpPr>
          <p:cNvPr id="12" name="Text 10"/>
          <p:cNvSpPr/>
          <p:nvPr/>
        </p:nvSpPr>
        <p:spPr>
          <a:xfrm>
            <a:off x="676656" y="26974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41A4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实践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2103120" y="26791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7C72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观察家里的灯和电器,说说它们是串联还是并联,为什么关一盏灯其他还能用。</a:t>
            </a:r>
            <a:endParaRPr lang="en-US" sz="1150" dirty="0"/>
          </a:p>
        </p:txBody>
      </p:sp>
      <p:sp>
        <p:nvSpPr>
          <p:cNvPr id="14" name="Shape 12"/>
          <p:cNvSpPr/>
          <p:nvPr/>
        </p:nvSpPr>
        <p:spPr>
          <a:xfrm>
            <a:off x="457200" y="35204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E2DCF4"/>
          </a:solidFill>
          <a:ln w="9525">
            <a:solidFill>
              <a:srgbClr val="D6CEEC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457200" y="3630168"/>
            <a:ext cx="73152" cy="566928"/>
          </a:xfrm>
          <a:prstGeom prst="rect">
            <a:avLst/>
          </a:prstGeom>
          <a:solidFill>
            <a:srgbClr val="E0A92C"/>
          </a:solidFill>
          <a:ln/>
        </p:spPr>
      </p:sp>
      <p:sp>
        <p:nvSpPr>
          <p:cNvPr id="16" name="Text 14"/>
          <p:cNvSpPr/>
          <p:nvPr/>
        </p:nvSpPr>
        <p:spPr>
          <a:xfrm>
            <a:off x="676656" y="36118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41A4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挑战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2103120" y="35935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7C72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解释为什么一串小彩灯坏一个常常一串都不亮?要让坏一个其余照亮,应怎样连?</a:t>
            </a:r>
            <a:endParaRPr lang="en-US" sz="1150" dirty="0"/>
          </a:p>
        </p:txBody>
      </p:sp>
      <p:sp>
        <p:nvSpPr>
          <p:cNvPr id="18" name="Text 16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7C72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串联和并联电路 · 苏科版物理</a:t>
            </a:r>
            <a:endParaRPr lang="en-US" sz="850" dirty="0"/>
          </a:p>
        </p:txBody>
      </p:sp>
      <p:sp>
        <p:nvSpPr>
          <p:cNvPr id="19" name="Text 17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473A7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2DC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电路实验-电路台/ppt-assets/c-parallel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60F2E">
              <a:alpha val="58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2103120"/>
            <a:ext cx="8229600" cy="731520"/>
          </a:xfrm>
          <a:prstGeom prst="rect">
            <a:avLst/>
          </a:prstGeom>
          <a:noFill/>
          <a:ln/>
          <a:effectLst>
            <a:outerShdw sx="100000" sy="100000" kx="0" ky="0" algn="bl" rotWithShape="0" blurRad="101600" dist="25400" dir="5400000">
              <a:srgbClr val="000000">
                <a:alpha val="50000"/>
              </a:srgbClr>
            </a:outerShdw>
          </a:effectLst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Light it up!</a:t>
            </a:r>
            <a:endParaRPr lang="en-US" sz="3600" dirty="0"/>
          </a:p>
        </p:txBody>
      </p:sp>
      <p:sp>
        <p:nvSpPr>
          <p:cNvPr id="5" name="Text 2"/>
          <p:cNvSpPr/>
          <p:nvPr/>
        </p:nvSpPr>
        <p:spPr>
          <a:xfrm>
            <a:off x="457200" y="301752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spc="200" kern="0" dirty="0">
                <a:solidFill>
                  <a:srgbClr val="EDE6F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看得见 · 说得清 · 串联与并联各有特点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D6CEE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串联和并联电路 · 苏科版物理</a:t>
            </a:r>
            <a:endParaRPr lang="en-US" sz="850" dirty="0"/>
          </a:p>
        </p:txBody>
      </p:sp>
      <p:sp>
        <p:nvSpPr>
          <p:cNvPr id="7" name="Text 4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D6CEE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串联和并联电路</dc:title>
  <dc:subject>PptxGenJS Presentation</dc:subject>
  <dc:creator>光鹿课件</dc:creator>
  <cp:lastModifiedBy>光鹿课件</cp:lastModifiedBy>
  <cp:revision>1</cp:revision>
  <dcterms:created xsi:type="dcterms:W3CDTF">2026-06-14T13:38:27Z</dcterms:created>
  <dcterms:modified xsi:type="dcterms:W3CDTF">2026-06-14T13:38:27Z</dcterms:modified>
</cp:coreProperties>
</file>