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circle-area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circle-area/index.html?n=12&amp;t=0" TargetMode="External"/><Relationship Id="rId1" Type="http://schemas.openxmlformats.org/officeDocument/2006/relationships/image" Target="../media/image-3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circle-area/index.html?n=40&amp;t=1" TargetMode="External"/><Relationship Id="rId1" Type="http://schemas.openxmlformats.org/officeDocument/2006/relationships/image" Target="../media/image-4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circle-area/index.html?n=96&amp;t=1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circle-area/index.html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E1EC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圆的面积-割圆台/ppt-assets/c-circl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81428">
              <a:alpha val="5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548640" y="1517904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300" kern="0" dirty="0">
                <a:solidFill>
                  <a:srgbClr val="CFE0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招牌课 · 化曲为直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457200" y="2011680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600" b="1" spc="4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圆的面积 · 割圆术</a:t>
            </a:r>
            <a:endParaRPr lang="en-US" sz="4600" dirty="0"/>
          </a:p>
        </p:txBody>
      </p:sp>
      <p:sp>
        <p:nvSpPr>
          <p:cNvPr id="6" name="Text 3"/>
          <p:cNvSpPr/>
          <p:nvPr/>
        </p:nvSpPr>
        <p:spPr>
          <a:xfrm>
            <a:off x="457200" y="320040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i="1" spc="100" kern="0" dirty="0">
                <a:solidFill>
                  <a:srgbClr val="E2EC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把圆切成许多份,拼一拼——看它变成长方形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3566160" y="4114800"/>
            <a:ext cx="2011680" cy="365760"/>
          </a:xfrm>
          <a:prstGeom prst="roundRect">
            <a:avLst>
              <a:gd name="adj" fmla="val 12500"/>
            </a:avLst>
          </a:prstGeom>
          <a:solidFill>
            <a:srgbClr val="1F6DFF"/>
          </a:solidFill>
          <a:ln/>
        </p:spPr>
      </p:sp>
      <p:sp>
        <p:nvSpPr>
          <p:cNvPr id="8" name="Text 5"/>
          <p:cNvSpPr/>
          <p:nvPr/>
        </p:nvSpPr>
        <p:spPr>
          <a:xfrm>
            <a:off x="3566160" y="4105656"/>
            <a:ext cx="20116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打开割圆台</a:t>
            </a:r>
            <a:endParaRPr lang="en-US" sz="11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4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493776" cy="292608"/>
          </a:xfrm>
          <a:prstGeom prst="rect">
            <a:avLst/>
          </a:prstGeom>
          <a:solidFill>
            <a:srgbClr val="0D152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49377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spc="100" kern="0" dirty="0">
                <a:solidFill>
                  <a:srgbClr val="EEF5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导入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圆能不能“化曲为直”?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1F6DFF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E0588A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想一想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平行四边形、三角形都能“剪一剪、拼一拼”转化成&lt;b&gt;长方形&lt;/b&gt;来求面积,圆可以吗?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1F6DFF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今天学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用古人的&lt;b&gt;割圆术&lt;/b&gt;:把圆平均分成许多小扇形,交替拼起来,看它变成什么。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B07A1A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怎么学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&lt;b&gt;等分圆 → 拼成长方形 → 越分越精确 → 推出公式&lt;/b&gt;,公式不是背的,是看出来的。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圆的面积 · 割圆术 · 苏教版数学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0D4FD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4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536192" cy="292608"/>
          </a:xfrm>
          <a:prstGeom prst="rect">
            <a:avLst/>
          </a:prstGeom>
          <a:solidFill>
            <a:srgbClr val="0D152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536192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spc="100" kern="0" dirty="0">
                <a:solidFill>
                  <a:srgbClr val="EEF5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等分圆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把圆平均分成许多小扇形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1F6DFF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1F6DFF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拖滑杆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把圆等分成 4—96 份,份越多扇形越细。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5A93FF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看扇形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每一份都是一个很窄的小扇形。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E0588A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半径 r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每个扇形的“高”就是圆的半径 r。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CBD8F2"/>
            </a:solidFill>
            <a:prstDash val="solid"/>
          </a:ln>
          <a:effectLst>
            <a:outerShdw sx="100000" sy="100000" kx="0" ky="0" algn="bl" rotWithShape="0" blurRad="152400" dist="38100" dir="5400000">
              <a:srgbClr val="6A7C95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圆的面积-割圆台/ppt-assets/c-circl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1335024" cy="274320"/>
          </a:xfrm>
          <a:prstGeom prst="rect">
            <a:avLst/>
          </a:prstGeom>
          <a:solidFill>
            <a:srgbClr val="0D1526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133502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EF5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等分成 12 份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773936" cy="365760"/>
          </a:xfrm>
          <a:prstGeom prst="roundRect">
            <a:avLst>
              <a:gd name="adj" fmla="val 12500"/>
            </a:avLst>
          </a:prstGeom>
          <a:solidFill>
            <a:srgbClr val="1F6DFF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77393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割圆台 · 等分圆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圆的面积 · 割圆术 · 苏教版数学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0D4FD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4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536192" cy="292608"/>
          </a:xfrm>
          <a:prstGeom prst="rect">
            <a:avLst/>
          </a:prstGeom>
          <a:solidFill>
            <a:srgbClr val="0D152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536192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spc="100" kern="0" dirty="0">
                <a:solidFill>
                  <a:srgbClr val="EEF5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拼一拼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扇形交替拼成近似长方形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1F6DFF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1F6DFF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一上一下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把小扇形交替拼接,排成一长条。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5A93FF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近似长方形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份越多,锯齿边越平,越像长方形。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B07A1A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量一量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长方形的长和宽,和圆有什么关系?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CBD8F2"/>
            </a:solidFill>
            <a:prstDash val="solid"/>
          </a:ln>
          <a:effectLst>
            <a:outerShdw sx="100000" sy="100000" kx="0" ky="0" algn="bl" rotWithShape="0" blurRad="152400" dist="38100" dir="5400000">
              <a:srgbClr val="6A7C95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圆的面积-割圆台/ppt-assets/c-rect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896112" cy="274320"/>
          </a:xfrm>
          <a:prstGeom prst="rect">
            <a:avLst/>
          </a:prstGeom>
          <a:solidFill>
            <a:srgbClr val="0D1526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89611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EF5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拼成长方形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2066544" cy="365760"/>
          </a:xfrm>
          <a:prstGeom prst="roundRect">
            <a:avLst>
              <a:gd name="adj" fmla="val 12500"/>
            </a:avLst>
          </a:prstGeom>
          <a:solidFill>
            <a:srgbClr val="1F6DFF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206654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割圆台 · 拼成长方形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圆的面积 · 割圆术 · 苏教版数学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0D4FD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4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493776" cy="292608"/>
          </a:xfrm>
          <a:prstGeom prst="rect">
            <a:avLst/>
          </a:prstGeom>
          <a:solidFill>
            <a:srgbClr val="0D152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49377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spc="100" kern="0" dirty="0">
                <a:solidFill>
                  <a:srgbClr val="EEF5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推导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从长方形面积 → 圆的面积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1F6DFF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45920"/>
            <a:ext cx="8229600" cy="1371600"/>
          </a:xfrm>
          <a:prstGeom prst="roundRect">
            <a:avLst>
              <a:gd name="adj" fmla="val 6667"/>
            </a:avLst>
          </a:prstGeom>
          <a:solidFill>
            <a:srgbClr val="F4F8FF"/>
          </a:solidFill>
          <a:ln w="15240">
            <a:solidFill>
              <a:srgbClr val="1F6DFF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640080" y="1828800"/>
            <a:ext cx="78638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长 </a:t>
            </a:r>
            <a:pPr algn="ctr" indent="0" marL="0">
              <a:buNone/>
            </a:pPr>
            <a:r>
              <a:rPr lang="en-US" sz="180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≈ 圆周长的一半 = </a:t>
            </a:r>
            <a:pPr algn="ctr" indent="0" marL="0">
              <a:buNone/>
            </a:pPr>
            <a:r>
              <a:rPr lang="en-US" sz="1800" b="1" dirty="0">
                <a:solidFill>
                  <a:srgbClr val="0D4FD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πr</a:t>
            </a:r>
            <a:pPr algn="ctr" indent="0" marL="0">
              <a:buNone/>
            </a:pPr>
            <a:r>
              <a:rPr lang="en-US" sz="1800" b="1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　　宽 </a:t>
            </a:r>
            <a:pPr algn="ctr" indent="0" marL="0">
              <a:buNone/>
            </a:pPr>
            <a:r>
              <a:rPr lang="en-US" sz="180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= 半径 = </a:t>
            </a:r>
            <a:pPr algn="ctr" indent="0" marL="0">
              <a:buNone/>
            </a:pPr>
            <a:r>
              <a:rPr lang="en-US" sz="1800" b="1" dirty="0">
                <a:solidFill>
                  <a:srgbClr val="E0588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r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640080" y="2395728"/>
            <a:ext cx="78638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圆的面积 S = 长 × 宽 = πr × r = </a:t>
            </a:r>
            <a:pPr algn="ctr" indent="0" marL="0">
              <a:buNone/>
            </a:pPr>
            <a:r>
              <a:rPr lang="en-US" sz="2200" b="1" dirty="0">
                <a:solidFill>
                  <a:srgbClr val="0D4FD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πr²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548640" y="324612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为什么“长≈半周长”?因为长方形的上、下两条边,正好是圆周一上一下分开的两半。</a:t>
            </a:r>
            <a:endParaRPr lang="en-US" sz="1250" dirty="0"/>
          </a:p>
        </p:txBody>
      </p:sp>
      <p:sp>
        <p:nvSpPr>
          <p:cNvPr id="10" name="Text 8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圆的面积 · 割圆术 · 苏教版数学</a:t>
            </a:r>
            <a:endParaRPr lang="en-US" sz="850" dirty="0"/>
          </a:p>
        </p:txBody>
      </p:sp>
      <p:sp>
        <p:nvSpPr>
          <p:cNvPr id="11" name="Text 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0D4FD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4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14984" cy="292608"/>
          </a:xfrm>
          <a:prstGeom prst="rect">
            <a:avLst/>
          </a:prstGeom>
          <a:solidFill>
            <a:srgbClr val="0D152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0149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spc="100" kern="0" dirty="0">
                <a:solidFill>
                  <a:srgbClr val="EEF5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越分越精确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分得越多,越接近长方形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1F6DFF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92224"/>
            <a:ext cx="77724" cy="777240"/>
          </a:xfrm>
          <a:prstGeom prst="rect">
            <a:avLst/>
          </a:prstGeom>
          <a:solidFill>
            <a:srgbClr val="E0588A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73736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4 份 / 8 份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4825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锯齿很明显,拼出来还不太像长方形,只是近似。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98064"/>
            <a:ext cx="77724" cy="777240"/>
          </a:xfrm>
          <a:prstGeom prst="rect">
            <a:avLst/>
          </a:prstGeom>
          <a:solidFill>
            <a:srgbClr val="1F6DFF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74320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32 份 / 96 份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5409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边越来越平直,几乎就是一个标准长方形了。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803904"/>
            <a:ext cx="77724" cy="777240"/>
          </a:xfrm>
          <a:prstGeom prst="rect">
            <a:avLst/>
          </a:prstGeom>
          <a:solidFill>
            <a:srgbClr val="B07A1A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4904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数学思想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5993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“分得越多越精确”——这就是&lt;b&gt;极限&lt;/b&gt;的思想,刘徽、祖冲之早已用它求圆。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2743200" y="4526280"/>
            <a:ext cx="3657600" cy="365760"/>
          </a:xfrm>
          <a:prstGeom prst="roundRect">
            <a:avLst>
              <a:gd name="adj" fmla="val 12500"/>
            </a:avLst>
          </a:prstGeom>
          <a:solidFill>
            <a:srgbClr val="1F6DFF"/>
          </a:solidFill>
          <a:ln/>
        </p:spPr>
      </p:sp>
      <p:sp>
        <p:nvSpPr>
          <p:cNvPr id="16" name="Text 14"/>
          <p:cNvSpPr/>
          <p:nvPr/>
        </p:nvSpPr>
        <p:spPr>
          <a:xfrm>
            <a:off x="2743200" y="4517136"/>
            <a:ext cx="36576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割圆台 · 自动加份(96 份)</a:t>
            </a:r>
            <a:endParaRPr lang="en-US" sz="1150" dirty="0"/>
          </a:p>
        </p:txBody>
      </p:sp>
      <p:sp>
        <p:nvSpPr>
          <p:cNvPr id="17" name="Text 15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圆的面积 · 割圆术 · 苏教版数学</a:t>
            </a:r>
            <a:endParaRPr lang="en-US" sz="850" dirty="0"/>
          </a:p>
        </p:txBody>
      </p:sp>
      <p:sp>
        <p:nvSpPr>
          <p:cNvPr id="18" name="Text 16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0D4FD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4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493776" cy="292608"/>
          </a:xfrm>
          <a:prstGeom prst="rect">
            <a:avLst/>
          </a:prstGeom>
          <a:solidFill>
            <a:srgbClr val="0D152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49377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spc="100" kern="0" dirty="0">
                <a:solidFill>
                  <a:srgbClr val="EEF5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板书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圆的面积 · 割圆术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1F6DFF"/>
          </a:solidFill>
          <a:ln/>
        </p:spPr>
      </p:sp>
      <p:sp>
        <p:nvSpPr>
          <p:cNvPr id="6" name="Text 4"/>
          <p:cNvSpPr/>
          <p:nvPr/>
        </p:nvSpPr>
        <p:spPr>
          <a:xfrm>
            <a:off x="548640" y="187452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把圆等分成许多小扇形 → 交替拼接 → 近似长方形(等分越多越接近)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548640" y="256032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D4FD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长 ≈ 半周长 = πr　　宽 = 半径 = r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548640" y="324612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圆面积 S = 长 × 宽 = πr × r = πr²</a:t>
            </a:r>
            <a:endParaRPr lang="en-US" sz="1800" dirty="0"/>
          </a:p>
        </p:txBody>
      </p:sp>
      <p:sp>
        <p:nvSpPr>
          <p:cNvPr id="9" name="Shape 7"/>
          <p:cNvSpPr/>
          <p:nvPr/>
        </p:nvSpPr>
        <p:spPr>
          <a:xfrm>
            <a:off x="3291840" y="4114800"/>
            <a:ext cx="2560320" cy="365760"/>
          </a:xfrm>
          <a:prstGeom prst="roundRect">
            <a:avLst>
              <a:gd name="adj" fmla="val 12500"/>
            </a:avLst>
          </a:prstGeom>
          <a:solidFill>
            <a:srgbClr val="1F6DFF"/>
          </a:solidFill>
          <a:ln/>
        </p:spPr>
      </p:sp>
      <p:sp>
        <p:nvSpPr>
          <p:cNvPr id="10" name="Text 8"/>
          <p:cNvSpPr/>
          <p:nvPr/>
        </p:nvSpPr>
        <p:spPr>
          <a:xfrm>
            <a:off x="3291840" y="4105656"/>
            <a:ext cx="25603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割圆台 · 在线演示</a:t>
            </a:r>
            <a:endParaRPr lang="en-US" sz="1150" dirty="0"/>
          </a:p>
        </p:txBody>
      </p:sp>
      <p:sp>
        <p:nvSpPr>
          <p:cNvPr id="11" name="Text 9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圆的面积 · 割圆术 · 苏教版数学</a:t>
            </a:r>
            <a:endParaRPr lang="en-US" sz="850" dirty="0"/>
          </a:p>
        </p:txBody>
      </p:sp>
      <p:sp>
        <p:nvSpPr>
          <p:cNvPr id="12" name="Text 10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0D4FD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4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493776" cy="292608"/>
          </a:xfrm>
          <a:prstGeom prst="rect">
            <a:avLst/>
          </a:prstGeom>
          <a:solidFill>
            <a:srgbClr val="0D1526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49377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spc="100" kern="0" dirty="0">
                <a:solidFill>
                  <a:srgbClr val="EEF5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作业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动手剪拼,学以致用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1F6DFF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2ECFB"/>
          </a:solidFill>
          <a:ln w="12700">
            <a:solidFill>
              <a:srgbClr val="1F6DFF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1F6DFF"/>
          </a:solidFill>
          <a:ln/>
        </p:spPr>
      </p:sp>
      <p:sp>
        <p:nvSpPr>
          <p:cNvPr id="8" name="Text 6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用圆纸片剪成 16 份、拼成近似长方形,标出“长=πr、宽=r”。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1ECFE"/>
          </a:solidFill>
          <a:ln w="9525">
            <a:solidFill>
              <a:srgbClr val="CBD8F2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5A93FF"/>
          </a:solidFill>
          <a:ln/>
        </p:spPr>
      </p:sp>
      <p:sp>
        <p:nvSpPr>
          <p:cNvPr id="12" name="Text 10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已知 r=5cm,求圆面积;再量一个圆形物体的半径并算出面积。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1ECFE"/>
          </a:solidFill>
          <a:ln w="9525">
            <a:solidFill>
              <a:srgbClr val="CBD8F2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B07A1A"/>
          </a:solidFill>
          <a:ln/>
        </p:spPr>
      </p:sp>
      <p:sp>
        <p:nvSpPr>
          <p:cNvPr id="16" name="Text 14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D152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查刘徽、祖冲之的割圆术,写一句“分得越多越精确”说明了什么思想。</a:t>
            </a:r>
            <a:endParaRPr lang="en-US" sz="1150" dirty="0"/>
          </a:p>
        </p:txBody>
      </p:sp>
      <p:sp>
        <p:nvSpPr>
          <p:cNvPr id="18" name="Text 16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A7C9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圆的面积 · 割圆术 · 苏教版数学</a:t>
            </a:r>
            <a:endParaRPr lang="en-US" sz="850" dirty="0"/>
          </a:p>
        </p:txBody>
      </p:sp>
      <p:sp>
        <p:nvSpPr>
          <p:cNvPr id="19" name="Text 17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0D4FD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1EC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圆的面积-割圆台/ppt-assets/c-rect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81428">
              <a:alpha val="56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2057400"/>
            <a:ext cx="8229600" cy="82296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 = πr²</a:t>
            </a:r>
            <a:endParaRPr lang="en-US" sz="4400" dirty="0"/>
          </a:p>
        </p:txBody>
      </p:sp>
      <p:sp>
        <p:nvSpPr>
          <p:cNvPr id="5" name="Text 2"/>
          <p:cNvSpPr/>
          <p:nvPr/>
        </p:nvSpPr>
        <p:spPr>
          <a:xfrm>
            <a:off x="457200" y="306324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E2EC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化曲为直 · 看得见的圆面积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CBD8F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圆的面积 · 割圆术 · 苏教版数学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BD8F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圆的面积</dc:title>
  <dc:subject>PptxGenJS Presentation</dc:subject>
  <dc:creator>光鹿课件</dc:creator>
  <cp:lastModifiedBy>光鹿课件</cp:lastModifiedBy>
  <cp:revision>1</cp:revision>
  <dcterms:created xsi:type="dcterms:W3CDTF">2026-06-15T01:55:57Z</dcterms:created>
  <dcterms:modified xsi:type="dcterms:W3CDTF">2026-06-15T01:55:57Z</dcterms:modified>
</cp:coreProperties>
</file>