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blood-circulation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blood-circulation/index.html?tab=heart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blood-circulation/index.html?tab=loops" TargetMode="External"/><Relationship Id="rId1" Type="http://schemas.openxmlformats.org/officeDocument/2006/relationships/image" Target="../media/image-7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blood-circulation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6D9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血液循环-循环台/ppt-assets/c-hear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A0D0D">
              <a:alpha val="5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2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血液循环</a:t>
            </a:r>
            <a:endParaRPr lang="en-US" sz="52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FBE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心脏四腔 · 体循环与肺循环 · 动脉血与静脉血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CF3B3B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打开循环台</a:t>
            </a:r>
            <a:endParaRPr lang="en-US" sz="11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6D9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血液循环-循环台/ppt-assets/c-hear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A0D0D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BE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一颗心 · 两条循环 · 看懂血液的流向与变化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6D9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血液循环 · 心脏结构 · 体循环与肺循环 · 人教版生物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6D9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P.10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EF7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4A14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一滴血在身体里怎样流动?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F3B3B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CF3B3B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心脏不停跳动,把血液送到全身又收回来 —— 它是怎样一圈圈循环的?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CF3B3B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认识&lt;b&gt;心脏四个腔&lt;/b&gt;与大血管,看懂&lt;b&gt;体循环&lt;/b&gt;和&lt;b&gt;肺循环&lt;/b&gt;两条途径。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&lt;b&gt;点心脏结构 → 逐步演示两条循环 → 闯关&lt;/b&gt;,看得见血液的流向与变色。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血液循环 · 心脏结构 · 体循环与肺循环 · 人教版生物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A62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EF7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4A14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心脏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心脏的四个腔与大血管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F3B3B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65760" y="1627632"/>
          <a:ext cx="8412480" cy="914400"/>
        </p:xfrm>
        <a:graphic>
          <a:graphicData uri="http://schemas.openxmlformats.org/drawingml/2006/table">
            <a:tbl>
              <a:tblPr/>
              <a:tblGrid>
                <a:gridCol w="1554480"/>
                <a:gridCol w="2377440"/>
                <a:gridCol w="2468880"/>
                <a:gridCol w="201168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EEF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心腔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141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EEF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连接血管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141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EEF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作用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141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EEF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血液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1414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A6282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左心室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4A14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主动脉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4A14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泵血入体循环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4A14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动脉血(壁最厚)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8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A6282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右心室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4A14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肺动脉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4A14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泵血入肺循环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4A14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静脉血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8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A6282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左心房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4A14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肺静脉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4A14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接收肺来的血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4A14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动脉血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8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A6282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右心房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4A14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上、下腔静脉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4A14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接收全身的血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4A14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静脉血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8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2976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心室壁比心房壁厚,左心室壁最厚(要把血泵到全身);瓣膜保证血液只能心房→心室→动脉单向流动,不能倒流。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血液循环 · 心脏结构 · 体循环与肺循环 · 人教版生物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A62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EF7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585216" cy="292608"/>
          </a:xfrm>
          <a:prstGeom prst="rect">
            <a:avLst/>
          </a:prstGeom>
          <a:solidFill>
            <a:srgbClr val="4A14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58521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两条循环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体循环 与 肺循环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F3B3B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4023360" cy="2468880"/>
          </a:xfrm>
          <a:prstGeom prst="roundRect">
            <a:avLst>
              <a:gd name="adj" fmla="val 3704"/>
            </a:avLst>
          </a:prstGeom>
          <a:solidFill>
            <a:srgbClr val="FEF7F8"/>
          </a:solidFill>
          <a:ln w="16510">
            <a:solidFill>
              <a:srgbClr val="CF3B3B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627632"/>
            <a:ext cx="4023360" cy="411480"/>
          </a:xfrm>
          <a:prstGeom prst="rect">
            <a:avLst/>
          </a:prstGeom>
          <a:solidFill>
            <a:srgbClr val="CF3B3B"/>
          </a:solidFill>
          <a:ln/>
        </p:spPr>
      </p:sp>
      <p:sp>
        <p:nvSpPr>
          <p:cNvPr id="8" name="Text 6"/>
          <p:cNvSpPr/>
          <p:nvPr/>
        </p:nvSpPr>
        <p:spPr>
          <a:xfrm>
            <a:off x="457200" y="1636776"/>
            <a:ext cx="40233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体循环(大循环)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640080" y="2194560"/>
            <a:ext cx="36576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150" dirty="0">
                <a:solidFill>
                  <a:srgbClr val="632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左心室 → 主动脉 → 全身各级动脉 → 全身毛细血管 → 各级静脉 → 上、下腔静脉 → 右心房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640080" y="3383280"/>
            <a:ext cx="3657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b="1" dirty="0">
                <a:solidFill>
                  <a:srgbClr val="A62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动脉血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→ </a:t>
            </a:r>
            <a:pPr indent="0" marL="0">
              <a:lnSpc>
                <a:spcPts val="1500"/>
              </a:lnSpc>
              <a:buNone/>
            </a:pPr>
            <a:r>
              <a:rPr lang="en-US" sz="1100" b="1" dirty="0">
                <a:solidFill>
                  <a:srgbClr val="234F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静脉血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(全身毛细血管处供氧、带走CO₂)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663440" y="1627632"/>
            <a:ext cx="4023360" cy="2468880"/>
          </a:xfrm>
          <a:prstGeom prst="roundRect">
            <a:avLst>
              <a:gd name="adj" fmla="val 3704"/>
            </a:avLst>
          </a:prstGeom>
          <a:solidFill>
            <a:srgbClr val="FEF7F8"/>
          </a:solidFill>
          <a:ln w="16510">
            <a:solidFill>
              <a:srgbClr val="2F6FB0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4663440" y="1627632"/>
            <a:ext cx="4023360" cy="411480"/>
          </a:xfrm>
          <a:prstGeom prst="rect">
            <a:avLst/>
          </a:prstGeom>
          <a:solidFill>
            <a:srgbClr val="2F6FB0"/>
          </a:solidFill>
          <a:ln/>
        </p:spPr>
      </p:sp>
      <p:sp>
        <p:nvSpPr>
          <p:cNvPr id="13" name="Text 11"/>
          <p:cNvSpPr/>
          <p:nvPr/>
        </p:nvSpPr>
        <p:spPr>
          <a:xfrm>
            <a:off x="4663440" y="1636776"/>
            <a:ext cx="40233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肺循环(小循环)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4846320" y="2194560"/>
            <a:ext cx="36576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150" dirty="0">
                <a:solidFill>
                  <a:srgbClr val="632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右心室 → 肺动脉 → 肺部毛细血管 → 肺静脉 → 左心房</a:t>
            </a:r>
            <a:endParaRPr lang="en-US" sz="1150" dirty="0"/>
          </a:p>
        </p:txBody>
      </p:sp>
      <p:sp>
        <p:nvSpPr>
          <p:cNvPr id="15" name="Text 13"/>
          <p:cNvSpPr/>
          <p:nvPr/>
        </p:nvSpPr>
        <p:spPr>
          <a:xfrm>
            <a:off x="4846320" y="3383280"/>
            <a:ext cx="3657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b="1" dirty="0">
                <a:solidFill>
                  <a:srgbClr val="234F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静脉血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→ </a:t>
            </a:r>
            <a:pPr indent="0" marL="0">
              <a:lnSpc>
                <a:spcPts val="1500"/>
              </a:lnSpc>
              <a:buNone/>
            </a:pPr>
            <a:r>
              <a:rPr lang="en-US" sz="1100" b="1" dirty="0">
                <a:solidFill>
                  <a:srgbClr val="A62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动脉血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(肺部毛细血管处放CO₂、获O₂)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457200" y="42976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A62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两条循环同时进行,在心脏处连成一条完整的循环路线。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血液循环 · 心脏结构 · 体循环与肺循环 · 人教版生物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A62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EF7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4A14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Key · 易错点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动脉 ≠ 动脉血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F3B3B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8229600" cy="914400"/>
          </a:xfrm>
          <a:prstGeom prst="roundRect">
            <a:avLst>
              <a:gd name="adj" fmla="val 8000"/>
            </a:avLst>
          </a:prstGeom>
          <a:solidFill>
            <a:srgbClr val="FEF7F8"/>
          </a:solidFill>
          <a:ln w="15240">
            <a:solidFill>
              <a:srgbClr val="CF3B3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8288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A62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动脉</a:t>
            </a:r>
            <a:pPr algn="ctr" indent="0" marL="0">
              <a:buNone/>
            </a:pPr>
            <a:r>
              <a:rPr lang="en-US" sz="1400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:把血液 </a:t>
            </a:r>
            <a:pPr algn="ctr" indent="0" marL="0">
              <a:buNone/>
            </a:pPr>
            <a:r>
              <a:rPr lang="en-US" sz="1400" b="1" dirty="0">
                <a:solidFill>
                  <a:srgbClr val="3FAE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送离</a:t>
            </a:r>
            <a:pPr algn="ctr" indent="0" marL="0">
              <a:buNone/>
            </a:pPr>
            <a:r>
              <a:rPr lang="en-US" sz="1400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心脏的血管　|　</a:t>
            </a:r>
            <a:pPr algn="ctr" indent="0" marL="0">
              <a:buNone/>
            </a:pPr>
            <a:r>
              <a:rPr lang="en-US" sz="1400" b="1" dirty="0">
                <a:solidFill>
                  <a:srgbClr val="234F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静脉</a:t>
            </a:r>
            <a:pPr algn="ctr" indent="0" marL="0">
              <a:buNone/>
            </a:pPr>
            <a:r>
              <a:rPr lang="en-US" sz="1400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:把血液 </a:t>
            </a:r>
            <a:pPr algn="ctr" indent="0" marL="0">
              <a:buNone/>
            </a:pPr>
            <a:r>
              <a:rPr lang="en-US" sz="1400" b="1" dirty="0">
                <a:solidFill>
                  <a:srgbClr val="3FAE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送回</a:t>
            </a:r>
            <a:pPr algn="ctr" indent="0" marL="0">
              <a:buNone/>
            </a:pPr>
            <a:r>
              <a:rPr lang="en-US" sz="1400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心脏的血管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57200" y="224028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动脉/静脉是按“把血液送离/送回心脏”命名的,不是按血液成分!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548640" y="2834640"/>
            <a:ext cx="4023360" cy="1371600"/>
          </a:xfrm>
          <a:prstGeom prst="roundRect">
            <a:avLst>
              <a:gd name="adj" fmla="val 6667"/>
            </a:avLst>
          </a:prstGeom>
          <a:solidFill>
            <a:srgbClr val="FEF7F8"/>
          </a:solidFill>
          <a:ln w="16510">
            <a:solidFill>
              <a:srgbClr val="234F86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48640" y="2834640"/>
            <a:ext cx="4023360" cy="73152"/>
          </a:xfrm>
          <a:prstGeom prst="rect">
            <a:avLst/>
          </a:prstGeom>
          <a:solidFill>
            <a:srgbClr val="234F86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035808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234F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肺动脉里流静脉血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31520" y="3520440"/>
            <a:ext cx="3657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632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右心室→肺动脉,把含氧少的血送往肺,所以肺动脉流的是静脉血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4572000" y="2834640"/>
            <a:ext cx="4023360" cy="1371600"/>
          </a:xfrm>
          <a:prstGeom prst="roundRect">
            <a:avLst>
              <a:gd name="adj" fmla="val 6667"/>
            </a:avLst>
          </a:prstGeom>
          <a:solidFill>
            <a:srgbClr val="FEF7F8"/>
          </a:solidFill>
          <a:ln w="16510">
            <a:solidFill>
              <a:srgbClr val="A62828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4572000" y="2834640"/>
            <a:ext cx="4023360" cy="73152"/>
          </a:xfrm>
          <a:prstGeom prst="rect">
            <a:avLst/>
          </a:prstGeom>
          <a:solidFill>
            <a:srgbClr val="A62828"/>
          </a:solidFill>
          <a:ln/>
        </p:spPr>
      </p:sp>
      <p:sp>
        <p:nvSpPr>
          <p:cNvPr id="15" name="Text 13"/>
          <p:cNvSpPr/>
          <p:nvPr/>
        </p:nvSpPr>
        <p:spPr>
          <a:xfrm>
            <a:off x="4572000" y="3035808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A62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肺静脉里流动脉血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4754880" y="3520440"/>
            <a:ext cx="3657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632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肺静脉→左心房,把肺里换好的含氧血送回心脏,所以肺静脉流动脉血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血液循环 · 心脏结构 · 体循环与肺循环 · 人教版生物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A62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EF7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4A14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心脏结构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点哪里,讲哪里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F3B3B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CF3B3B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点四腔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点左/右心房、左/右心室看名称与作用。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CF3B3B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点血管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点主动脉/肺动脉/腔静脉/肺静脉/瓣膜。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记重点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左心室壁最厚;瓣膜保证血液单向流动。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EBC9CD"/>
            </a:solidFill>
            <a:prstDash val="solid"/>
          </a:ln>
          <a:effectLst>
            <a:outerShdw sx="100000" sy="100000" kx="0" ky="0" algn="bl" rotWithShape="0" blurRad="152400" dist="38100" dir="5400000">
              <a:srgbClr val="A07070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血液循环-循环台/ppt-assets/c-hear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640080" cy="274320"/>
          </a:xfrm>
          <a:prstGeom prst="rect">
            <a:avLst/>
          </a:prstGeom>
          <a:solidFill>
            <a:srgbClr val="4A1414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EE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心脏四腔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CF3B3B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循环台 · 心脏结构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血液循环 · 心脏结构 · 体循环与肺循环 · 人教版生物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A62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EF7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4A14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两条循环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逐步看血液流向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F3B3B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CF3B3B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选循环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上方切换体循环 / 肺循环。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F6FB0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逐步演示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路径逐段亮起,自动朗读路线。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看变色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红=动脉血、蓝=静脉血,看成分变化。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EBC9CD"/>
            </a:solidFill>
            <a:prstDash val="solid"/>
          </a:ln>
          <a:effectLst>
            <a:outerShdw sx="100000" sy="100000" kx="0" ky="0" algn="bl" rotWithShape="0" blurRad="152400" dist="38100" dir="5400000">
              <a:srgbClr val="A07070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血液循环-循环台/ppt-assets/c-loop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234440" cy="274320"/>
          </a:xfrm>
          <a:prstGeom prst="rect">
            <a:avLst/>
          </a:prstGeom>
          <a:solidFill>
            <a:srgbClr val="4A1414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234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EE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体循环 / 肺循环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CF3B3B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循环台 · 两条循环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血液循环 · 心脏结构 · 体循环与肺循环 · 人教版生物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A62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EF7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365760" cy="292608"/>
          </a:xfrm>
          <a:prstGeom prst="rect">
            <a:avLst/>
          </a:prstGeom>
          <a:solidFill>
            <a:srgbClr val="4A14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血液循环 · 心脏四腔与两条途径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CF3B3B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7830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心脏:左心房 · 左心室 · 右心房 · 右心室(心室壁厚,左心室壁最厚;瓣膜单向流动)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548640" y="237744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体循环:左心室→主动脉→全身毛细血管→上下腔静脉→右心房(</a:t>
            </a:r>
            <a:pPr indent="0" marL="0">
              <a:buNone/>
            </a:pPr>
            <a:r>
              <a:rPr lang="en-US" sz="1350" b="1" dirty="0">
                <a:solidFill>
                  <a:srgbClr val="A62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动脉血→静脉血</a:t>
            </a:r>
            <a:pPr indent="0" marL="0">
              <a:buNone/>
            </a:pPr>
            <a:r>
              <a:rPr lang="en-US" sz="1350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)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548640" y="288036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肺循环:右心室→肺动脉→肺部毛细血管→肺静脉→左心房(</a:t>
            </a:r>
            <a:pPr indent="0" marL="0">
              <a:buNone/>
            </a:pPr>
            <a:r>
              <a:rPr lang="en-US" sz="1350" b="1" dirty="0">
                <a:solidFill>
                  <a:srgbClr val="234F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静脉血→动脉血</a:t>
            </a:r>
            <a:pPr indent="0" marL="0">
              <a:buNone/>
            </a:pPr>
            <a:r>
              <a:rPr lang="en-US" sz="1350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)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548640" y="34290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A62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易错:肺动脉流静脉血、肺静脉流动脉血;动脉/静脉按“送离/送回心脏”命名</a:t>
            </a:r>
            <a:endParaRPr lang="en-US" sz="1350" dirty="0"/>
          </a:p>
        </p:txBody>
      </p:sp>
      <p:sp>
        <p:nvSpPr>
          <p:cNvPr id="10" name="Shape 8"/>
          <p:cNvSpPr/>
          <p:nvPr/>
        </p:nvSpPr>
        <p:spPr>
          <a:xfrm>
            <a:off x="3291840" y="411480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CF3B3B"/>
          </a:solidFill>
          <a:ln/>
        </p:spPr>
      </p:sp>
      <p:sp>
        <p:nvSpPr>
          <p:cNvPr id="11" name="Text 9"/>
          <p:cNvSpPr/>
          <p:nvPr/>
        </p:nvSpPr>
        <p:spPr>
          <a:xfrm>
            <a:off x="3291840" y="410565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循环台 · 闯关检测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血液循环 · 心脏结构 · 体循环与肺循环 · 人教版生物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A62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EF7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4A14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画得出,讲得清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F3B3B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BE4E6"/>
          </a:solidFill>
          <a:ln w="12700">
            <a:solidFill>
              <a:srgbClr val="CF3B3B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CF3B3B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画心脏四腔与大血管简图,标出体循环、肺循环路径(红蓝两色区分动脉血/静脉血)。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6D9DC"/>
          </a:solidFill>
          <a:ln w="9525">
            <a:solidFill>
              <a:srgbClr val="EBC9CD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2F6FB0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用自己的话说一滴血从左心室走完体循环回到右心房,沿途血液成分怎样变、为什么。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6D9DC"/>
          </a:solidFill>
          <a:ln w="9525">
            <a:solidFill>
              <a:srgbClr val="EBC9CD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查一查:为什么动脉血鲜红、静脉血暗红?结合气体交换解释肺动脉流静脉血。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A070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血液循环 · 心脏结构 · 体循环与肺循环 · 人教版生物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A62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血液循环</dc:title>
  <dc:subject>PptxGenJS Presentation</dc:subject>
  <dc:creator>光鹿课件</dc:creator>
  <cp:lastModifiedBy>光鹿课件</cp:lastModifiedBy>
  <cp:revision>1</cp:revision>
  <dcterms:created xsi:type="dcterms:W3CDTF">2026-06-15T00:53:38Z</dcterms:created>
  <dcterms:modified xsi:type="dcterms:W3CDTF">2026-06-15T00:53:38Z</dcterms:modified>
</cp:coreProperties>
</file>