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atmosphere-heat/index.html" TargetMode="External"/><Relationship Id="rId1" Type="http://schemas.openxmlformats.org/officeDocument/2006/relationships/image" Target="../media/image-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atmosphere-heat/index.html?tab=process&amp;step=3" TargetMode="Externa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atmosphere-heat/index.html?tab=warm&amp;night=cloud" TargetMode="Externa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atmosphere-heat/index.html?tab=quiz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FE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大气受热-过程台/ppt-assets/c-proces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241808">
              <a:alpha val="70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02920" y="457200"/>
            <a:ext cx="4572000" cy="1554480"/>
          </a:xfrm>
          <a:prstGeom prst="rect">
            <a:avLst/>
          </a:prstGeom>
          <a:solidFill>
            <a:srgbClr val="F7F1E8">
              <a:alpha val="88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566928" y="914400"/>
            <a:ext cx="4480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spc="200" kern="0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大气受热过程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640080" y="603504"/>
            <a:ext cx="4389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太阳暖大地 · 大地暖大气 · 大气还大地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640080" y="1700784"/>
            <a:ext cx="42976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人教版高中地理 · 必修第一册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566928" y="3977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spc="200" kern="0" dirty="0">
                <a:solidFill>
                  <a:srgbClr val="F0E9D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三组箭头，看懂大气怎么变热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611880" y="4434840"/>
            <a:ext cx="1920240" cy="365760"/>
          </a:xfrm>
          <a:prstGeom prst="roundRect">
            <a:avLst>
              <a:gd name="adj" fmla="val 12500"/>
            </a:avLst>
          </a:prstGeom>
          <a:solidFill>
            <a:srgbClr val="D9772F"/>
          </a:solidFill>
          <a:ln/>
        </p:spPr>
      </p:sp>
      <p:sp>
        <p:nvSpPr>
          <p:cNvPr id="10" name="Text 7"/>
          <p:cNvSpPr/>
          <p:nvPr/>
        </p:nvSpPr>
        <p:spPr>
          <a:xfrm>
            <a:off x="3611880" y="4425696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打开过程台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8229600" y="502920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85718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229600" y="493776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阳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914400" cy="292608"/>
          </a:xfrm>
          <a:prstGeom prst="rect">
            <a:avLst/>
          </a:prstGeom>
          <a:solidFill>
            <a:srgbClr val="2C2113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从"冷暖"说起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白天不太热，夜里却很冷?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D9772F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8571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阳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00784"/>
            <a:ext cx="77724" cy="777240"/>
          </a:xfrm>
          <a:prstGeom prst="rect">
            <a:avLst/>
          </a:prstGeom>
          <a:solidFill>
            <a:srgbClr val="E0A52C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45920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现象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56816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白天阳光强却不至于酷热,夜里没太阳就降温,为什么?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A85718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关键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大气在中间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削弱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了白天的热、又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保温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了夜里的冷。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39312"/>
            <a:ext cx="77724" cy="777240"/>
          </a:xfrm>
          <a:prstGeom prst="rect">
            <a:avLst/>
          </a:prstGeom>
          <a:solidFill>
            <a:srgbClr val="CF4326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84448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今天的任务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95344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理清大气受热的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三个过程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与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削弱、保温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作用。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901184" y="1591056"/>
            <a:ext cx="3822192" cy="2679192"/>
          </a:xfrm>
          <a:prstGeom prst="rect">
            <a:avLst/>
          </a:prstGeom>
          <a:solidFill>
            <a:srgbClr val="FFFFFF"/>
          </a:solidFill>
          <a:ln w="12700">
            <a:solidFill>
              <a:srgbClr val="D8C6AA"/>
            </a:solidFill>
            <a:prstDash val="solid"/>
          </a:ln>
          <a:effectLst>
            <a:outerShdw sx="100000" sy="100000" kx="0" ky="0" algn="bl" rotWithShape="0" blurRad="152400" dist="38100" dir="5400000">
              <a:srgbClr val="7D6A4F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大气受热-过程台/ppt-assets/c-proces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937760" y="1627632"/>
            <a:ext cx="3749040" cy="260604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5029200" y="1719072"/>
            <a:ext cx="877824" cy="274320"/>
          </a:xfrm>
          <a:prstGeom prst="rect">
            <a:avLst/>
          </a:prstGeom>
          <a:solidFill>
            <a:srgbClr val="2C2113"/>
          </a:solidFill>
          <a:ln/>
        </p:spPr>
      </p:sp>
      <p:sp>
        <p:nvSpPr>
          <p:cNvPr id="20" name="Text 17"/>
          <p:cNvSpPr/>
          <p:nvPr/>
        </p:nvSpPr>
        <p:spPr>
          <a:xfrm>
            <a:off x="5029200" y="1708099"/>
            <a:ext cx="8778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6EF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大气受热过程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大气受热过程 · 人教版高中地理必修第一册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二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2C2113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看一看 · 三个过程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太阳暖大地，大地暖大气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D9772F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8571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阳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09344"/>
            <a:ext cx="77724" cy="777240"/>
          </a:xfrm>
          <a:prstGeom prst="rect">
            <a:avLst/>
          </a:prstGeom>
          <a:solidFill>
            <a:srgbClr val="E0A52C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55448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①太阳暖大地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86537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太阳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短波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辐射穿过大气,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地面吸收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增温。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487168"/>
            <a:ext cx="77724" cy="777240"/>
          </a:xfrm>
          <a:prstGeom prst="rect">
            <a:avLst/>
          </a:prstGeom>
          <a:solidFill>
            <a:srgbClr val="CF4326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43230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②大地暖大气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74320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地面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长波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辐射被大气吸收 → 地面是大气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直接热源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364992"/>
            <a:ext cx="77724" cy="777240"/>
          </a:xfrm>
          <a:prstGeom prst="rect">
            <a:avLst/>
          </a:prstGeom>
          <a:solidFill>
            <a:srgbClr val="A85718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31012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③大气还大地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62102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逆辐射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把热还给地面 → 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保温作用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591056"/>
            <a:ext cx="4809744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C6AA"/>
            </a:solidFill>
            <a:prstDash val="solid"/>
          </a:ln>
          <a:effectLst>
            <a:outerShdw sx="100000" sy="100000" kx="0" ky="0" algn="bl" rotWithShape="0" blurRad="152400" dist="38100" dir="5400000">
              <a:srgbClr val="7D6A4F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大气受热-过程台/ppt-assets/c-proces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627632"/>
            <a:ext cx="4736592" cy="2487168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719072"/>
            <a:ext cx="877824" cy="274320"/>
          </a:xfrm>
          <a:prstGeom prst="rect">
            <a:avLst/>
          </a:prstGeom>
          <a:solidFill>
            <a:srgbClr val="2C2113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708099"/>
            <a:ext cx="8778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6EF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三组辐射箭头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737360" cy="365760"/>
          </a:xfrm>
          <a:prstGeom prst="roundRect">
            <a:avLst>
              <a:gd name="adj" fmla="val 12500"/>
            </a:avLst>
          </a:prstGeom>
          <a:solidFill>
            <a:srgbClr val="D9772F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过程台 · 受热三步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大气受热过程 · 人教版高中地理必修第一册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三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2C2113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理一理 · 三种辐射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波长、方向、去向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D9772F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8571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阳</a:t>
            </a:r>
            <a:endParaRPr lang="en-US" sz="17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91640"/>
          <a:ext cx="82296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1463040"/>
                <a:gridCol w="1828800"/>
                <a:gridCol w="310896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6EFE5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辐射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211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6EFE5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波长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211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6EFE5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方向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211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6EFE5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去向 / 作用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2113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太阳辐射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A52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C211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短波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0E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C211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射向地面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0E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C211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被地面吸收 → 地面增温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0E4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地面辐射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43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C211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长波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0E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C211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射向大气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0E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C211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被大气吸收(大气直接热源)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0E4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大气逆辐射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2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C211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长波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0E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C211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射向地面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0E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C211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还给地面 → 保温作用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C6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0E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457200" y="4261104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记牢:太阳辐射是</a:t>
            </a:r>
            <a:pPr algn="ctr" indent="0" marL="0">
              <a:buNone/>
            </a:pPr>
            <a:r>
              <a:rPr lang="en-US" sz="115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短波</a:t>
            </a:r>
            <a:pPr algn="ctr" indent="0" marL="0">
              <a:buNone/>
            </a:pPr>
            <a:r>
              <a:rPr lang="en-US" sz="115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,地面辐射、大气逆辐射是</a:t>
            </a:r>
            <a:pPr algn="ctr" indent="0" marL="0">
              <a:buNone/>
            </a:pPr>
            <a:r>
              <a:rPr lang="en-US" sz="115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长波</a:t>
            </a:r>
            <a:pPr algn="ctr" indent="0" marL="0">
              <a:buNone/>
            </a:pPr>
            <a:r>
              <a:rPr lang="en-US" sz="115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;</a:t>
            </a:r>
            <a:pPr algn="ctr" indent="0" marL="0">
              <a:buNone/>
            </a:pPr>
            <a:r>
              <a:rPr lang="en-US" sz="115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地面是近地面大气主要、直接的热源</a:t>
            </a:r>
            <a:pPr algn="ctr" indent="0" marL="0">
              <a:buNone/>
            </a:pPr>
            <a:r>
              <a:rPr lang="en-US" sz="115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大气受热过程 · 人教版高中地理必修第一册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四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353312" cy="292608"/>
          </a:xfrm>
          <a:prstGeom prst="rect">
            <a:avLst/>
          </a:prstGeom>
          <a:solidFill>
            <a:srgbClr val="2C2113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3533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用一用 · 削弱与保温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白天削弱，夜里保温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D9772F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8571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阳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3A86C9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6420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削弱作用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7510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白天:反射(云尘)、散射(天空蓝)、吸收 → 气温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不过高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A85718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保温作用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夜里:大气逆辐射把热还给地面 → 气温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不过低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6616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生活实例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7705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多云夜暖、晴夜易霜冻、温室大棚、月球昼夜温差大。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746504"/>
            <a:ext cx="4809744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D8C6AA"/>
            </a:solidFill>
            <a:prstDash val="solid"/>
          </a:ln>
          <a:effectLst>
            <a:outerShdw sx="100000" sy="100000" kx="0" ky="0" algn="bl" rotWithShape="0" blurRad="152400" dist="38100" dir="5400000">
              <a:srgbClr val="7D6A4F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大气受热-过程台/ppt-assets/c-warm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783080"/>
            <a:ext cx="4736592" cy="233172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874520"/>
            <a:ext cx="1591056" cy="274320"/>
          </a:xfrm>
          <a:prstGeom prst="rect">
            <a:avLst/>
          </a:prstGeom>
          <a:solidFill>
            <a:srgbClr val="2C2113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863547"/>
            <a:ext cx="15910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6EF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多云夜 · 逆辐射强保温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737360" cy="365760"/>
          </a:xfrm>
          <a:prstGeom prst="roundRect">
            <a:avLst>
              <a:gd name="adj" fmla="val 12500"/>
            </a:avLst>
          </a:prstGeom>
          <a:solidFill>
            <a:srgbClr val="D9772F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过程台 · 保温作用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大气受热过程 · 人教版高中地理必修第一册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五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914400" cy="292608"/>
          </a:xfrm>
          <a:prstGeom prst="rect">
            <a:avLst/>
          </a:prstGeom>
          <a:solidFill>
            <a:srgbClr val="2C2113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400507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小结 · 板书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4980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大气受热过程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371600"/>
            <a:ext cx="566928" cy="41148"/>
          </a:xfrm>
          <a:prstGeom prst="rect">
            <a:avLst/>
          </a:prstGeom>
          <a:solidFill>
            <a:srgbClr val="D9772F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7F0E4"/>
          </a:solidFill>
          <a:ln w="16510">
            <a:solidFill>
              <a:srgbClr val="E0A52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783080"/>
            <a:ext cx="2468880" cy="73152"/>
          </a:xfrm>
          <a:prstGeom prst="rect">
            <a:avLst/>
          </a:prstGeom>
          <a:solidFill>
            <a:srgbClr val="E0A52C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0A5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①太阳暖大地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(太阳短波)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48640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穿过大气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48640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4A3A2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地面增温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410712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7F0E4"/>
          </a:solidFill>
          <a:ln w="16510">
            <a:solidFill>
              <a:srgbClr val="CF432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10712" y="1783080"/>
            <a:ext cx="2468880" cy="73152"/>
          </a:xfrm>
          <a:prstGeom prst="rect">
            <a:avLst/>
          </a:prstGeom>
          <a:solidFill>
            <a:srgbClr val="CF4326"/>
          </a:solidFill>
          <a:ln/>
        </p:spPr>
      </p:sp>
      <p:sp>
        <p:nvSpPr>
          <p:cNvPr id="14" name="Text 12"/>
          <p:cNvSpPr/>
          <p:nvPr/>
        </p:nvSpPr>
        <p:spPr>
          <a:xfrm>
            <a:off x="3410712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F43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②大地暖大气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410712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(地面长波)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410712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大气吸收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410712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4A3A2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地面=直接热源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272784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7F0E4"/>
          </a:solidFill>
          <a:ln w="16510">
            <a:solidFill>
              <a:srgbClr val="D9772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72784" y="1783080"/>
            <a:ext cx="2468880" cy="73152"/>
          </a:xfrm>
          <a:prstGeom prst="rect">
            <a:avLst/>
          </a:prstGeom>
          <a:solidFill>
            <a:srgbClr val="D9772F"/>
          </a:solidFill>
          <a:ln/>
        </p:spPr>
      </p:sp>
      <p:sp>
        <p:nvSpPr>
          <p:cNvPr id="20" name="Text 18"/>
          <p:cNvSpPr/>
          <p:nvPr/>
        </p:nvSpPr>
        <p:spPr>
          <a:xfrm>
            <a:off x="6272784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977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③大气还大地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272784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(大气逆辐射)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6272784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还给地面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272784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4A3A2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保温作用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520440" y="4069080"/>
            <a:ext cx="2103120" cy="365760"/>
          </a:xfrm>
          <a:prstGeom prst="roundRect">
            <a:avLst>
              <a:gd name="adj" fmla="val 12500"/>
            </a:avLst>
          </a:prstGeom>
          <a:solidFill>
            <a:srgbClr val="D9772F"/>
          </a:solidFill>
          <a:ln/>
        </p:spPr>
      </p:sp>
      <p:sp>
        <p:nvSpPr>
          <p:cNvPr id="25" name="Text 23"/>
          <p:cNvSpPr/>
          <p:nvPr/>
        </p:nvSpPr>
        <p:spPr>
          <a:xfrm>
            <a:off x="3520440" y="4059936"/>
            <a:ext cx="2103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过程台 · 闯关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大气受热过程 · 人教版高中地理必修第一册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六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914400" cy="292608"/>
          </a:xfrm>
          <a:prstGeom prst="rect">
            <a:avLst/>
          </a:prstGeom>
          <a:solidFill>
            <a:srgbClr val="2C2113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 · 作业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画箭头，解现象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D9772F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8571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阳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916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F7F1E8"/>
          </a:solidFill>
          <a:ln w="12700">
            <a:solidFill>
              <a:srgbClr val="D9772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801368"/>
            <a:ext cx="73152" cy="566928"/>
          </a:xfrm>
          <a:prstGeom prst="rect">
            <a:avLst/>
          </a:prstGeom>
          <a:solidFill>
            <a:srgbClr val="A85718"/>
          </a:solidFill>
          <a:ln/>
        </p:spPr>
      </p:sp>
      <p:sp>
        <p:nvSpPr>
          <p:cNvPr id="10" name="Text 8"/>
          <p:cNvSpPr/>
          <p:nvPr/>
        </p:nvSpPr>
        <p:spPr>
          <a:xfrm>
            <a:off x="676656" y="17830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必做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103120" y="17647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画出大气受热过程示意图,用箭头标出太阳辐射、地面辐射、大气逆辐射及方向。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26060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FE3D2"/>
          </a:solidFill>
          <a:ln w="9525">
            <a:solidFill>
              <a:srgbClr val="D8C6A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15768"/>
            <a:ext cx="73152" cy="566928"/>
          </a:xfrm>
          <a:prstGeom prst="rect">
            <a:avLst/>
          </a:prstGeom>
          <a:solidFill>
            <a:srgbClr val="CF4326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" y="26974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实践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103120" y="26791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用大气受热过程解释:为什么多云的夜晚比晴朗的夜晚暖和?霜冻为什么多在晴夜?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5204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FE3D2"/>
          </a:solidFill>
          <a:ln w="9525">
            <a:solidFill>
              <a:srgbClr val="D8C6A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630168"/>
            <a:ext cx="73152" cy="566928"/>
          </a:xfrm>
          <a:prstGeom prst="rect">
            <a:avLst/>
          </a:prstGeom>
          <a:solidFill>
            <a:srgbClr val="E0A52C"/>
          </a:solidFill>
          <a:ln/>
        </p:spPr>
      </p:sp>
      <p:sp>
        <p:nvSpPr>
          <p:cNvPr id="18" name="Text 16"/>
          <p:cNvSpPr/>
          <p:nvPr/>
        </p:nvSpPr>
        <p:spPr>
          <a:xfrm>
            <a:off x="676656" y="36118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11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挑战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103120" y="35935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为什么月球昼夜温差远大于地球?温室大棚保温利用了什么原理?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7D6A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大气受热过程 · 人教版高中地理必修第一册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857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七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FE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大气受热-过程台/ppt-assets/c-warm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1554480"/>
            <a:ext cx="9144000" cy="2103120"/>
          </a:xfrm>
          <a:prstGeom prst="rect">
            <a:avLst/>
          </a:prstGeom>
          <a:solidFill>
            <a:srgbClr val="241808">
              <a:alpha val="70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1828800"/>
            <a:ext cx="8229600" cy="640080"/>
          </a:xfrm>
          <a:prstGeom prst="rect">
            <a:avLst/>
          </a:prstGeom>
          <a:noFill/>
          <a:ln/>
          <a:effectLst>
            <a:outerShdw sx="100000" sy="100000" kx="0" ky="0" algn="bl" rotWithShape="0" blurRad="101600" dist="25400" dir="5400000">
              <a:srgbClr val="000000">
                <a:alpha val="50000"/>
              </a:srgbClr>
            </a:outerShdw>
          </a:effectLst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spc="300" kern="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暖大地 · 暖大气 · 还大地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26974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spc="200" kern="0" dirty="0">
                <a:solidFill>
                  <a:srgbClr val="F0E1C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地面是大气直接热源，逆辐射保温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D8C6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大气受热过程 · 人教版高中地理必修第一册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D8C6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八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大气受热过程</dc:title>
  <dc:subject>PptxGenJS Presentation</dc:subject>
  <dc:creator>光鹿课件</dc:creator>
  <cp:lastModifiedBy>光鹿课件</cp:lastModifiedBy>
  <cp:revision>1</cp:revision>
  <dcterms:created xsi:type="dcterms:W3CDTF">2026-06-13T18:36:42Z</dcterms:created>
  <dcterms:modified xsi:type="dcterms:W3CDTF">2026-06-13T18:36:42Z</dcterms:modified>
</cp:coreProperties>
</file>